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730" r:id="rId5"/>
    <p:sldMasterId id="2147483671" r:id="rId6"/>
    <p:sldMasterId id="2147483741" r:id="rId7"/>
  </p:sldMasterIdLst>
  <p:notesMasterIdLst>
    <p:notesMasterId r:id="rId21"/>
  </p:notesMasterIdLst>
  <p:sldIdLst>
    <p:sldId id="256" r:id="rId8"/>
    <p:sldId id="284" r:id="rId9"/>
    <p:sldId id="291" r:id="rId10"/>
    <p:sldId id="302" r:id="rId11"/>
    <p:sldId id="301" r:id="rId12"/>
    <p:sldId id="304" r:id="rId13"/>
    <p:sldId id="298" r:id="rId14"/>
    <p:sldId id="305" r:id="rId15"/>
    <p:sldId id="300" r:id="rId16"/>
    <p:sldId id="307" r:id="rId17"/>
    <p:sldId id="303" r:id="rId18"/>
    <p:sldId id="306" r:id="rId19"/>
    <p:sldId id="263" r:id="rId2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EEB16-BFCC-4B71-B717-FBD38E7E0D17}" v="1" dt="2021-03-18T11:32:49.809"/>
    <p1510:client id="{8CB56C82-1E4A-42CA-B998-150EF690D082}" v="25" dt="2021-03-17T14:34:35.9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5226" autoAdjust="0"/>
  </p:normalViewPr>
  <p:slideViewPr>
    <p:cSldViewPr snapToGrid="0">
      <p:cViewPr varScale="1">
        <p:scale>
          <a:sx n="82" d="100"/>
          <a:sy n="82" d="100"/>
        </p:scale>
        <p:origin x="456" y="72"/>
      </p:cViewPr>
      <p:guideLst/>
    </p:cSldViewPr>
  </p:slid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ert, Alessandro" userId="5c6a621f-2304-4437-b7e5-7ed00737186b" providerId="ADAL" clId="{5A9EEB16-BFCC-4B71-B717-FBD38E7E0D17}"/>
    <pc:docChg chg="undo custSel modSld">
      <pc:chgData name="Subert, Alessandro" userId="5c6a621f-2304-4437-b7e5-7ed00737186b" providerId="ADAL" clId="{5A9EEB16-BFCC-4B71-B717-FBD38E7E0D17}" dt="2021-03-18T11:33:42.224" v="95" actId="20577"/>
      <pc:docMkLst>
        <pc:docMk/>
      </pc:docMkLst>
      <pc:sldChg chg="modSp mod">
        <pc:chgData name="Subert, Alessandro" userId="5c6a621f-2304-4437-b7e5-7ed00737186b" providerId="ADAL" clId="{5A9EEB16-BFCC-4B71-B717-FBD38E7E0D17}" dt="2021-03-18T11:33:42.224" v="95" actId="20577"/>
        <pc:sldMkLst>
          <pc:docMk/>
          <pc:sldMk cId="3178717071" sldId="256"/>
        </pc:sldMkLst>
        <pc:spChg chg="mod">
          <ac:chgData name="Subert, Alessandro" userId="5c6a621f-2304-4437-b7e5-7ed00737186b" providerId="ADAL" clId="{5A9EEB16-BFCC-4B71-B717-FBD38E7E0D17}" dt="2021-03-18T11:33:42.224" v="95" actId="20577"/>
          <ac:spMkLst>
            <pc:docMk/>
            <pc:sldMk cId="3178717071" sldId="256"/>
            <ac:spMk id="3" creationId="{2AC338A6-6FCC-43F0-ABD7-9B3DC8D487A4}"/>
          </ac:spMkLst>
        </pc:spChg>
      </pc:sldChg>
      <pc:sldChg chg="modSp mod">
        <pc:chgData name="Subert, Alessandro" userId="5c6a621f-2304-4437-b7e5-7ed00737186b" providerId="ADAL" clId="{5A9EEB16-BFCC-4B71-B717-FBD38E7E0D17}" dt="2021-03-18T11:31:45.859" v="50" actId="13926"/>
        <pc:sldMkLst>
          <pc:docMk/>
          <pc:sldMk cId="2904201286" sldId="298"/>
        </pc:sldMkLst>
        <pc:graphicFrameChg chg="modGraphic">
          <ac:chgData name="Subert, Alessandro" userId="5c6a621f-2304-4437-b7e5-7ed00737186b" providerId="ADAL" clId="{5A9EEB16-BFCC-4B71-B717-FBD38E7E0D17}" dt="2021-03-18T11:31:45.859" v="50" actId="13926"/>
          <ac:graphicFrameMkLst>
            <pc:docMk/>
            <pc:sldMk cId="2904201286" sldId="298"/>
            <ac:graphicFrameMk id="2" creationId="{B3EDBF9C-CC14-4DED-B1AF-3D4C4D86E948}"/>
          </ac:graphicFrameMkLst>
        </pc:graphicFrameChg>
      </pc:sldChg>
      <pc:sldChg chg="modSp mod">
        <pc:chgData name="Subert, Alessandro" userId="5c6a621f-2304-4437-b7e5-7ed00737186b" providerId="ADAL" clId="{5A9EEB16-BFCC-4B71-B717-FBD38E7E0D17}" dt="2021-03-18T11:32:00.368" v="52" actId="20577"/>
        <pc:sldMkLst>
          <pc:docMk/>
          <pc:sldMk cId="2091507493" sldId="300"/>
        </pc:sldMkLst>
        <pc:graphicFrameChg chg="modGraphic">
          <ac:chgData name="Subert, Alessandro" userId="5c6a621f-2304-4437-b7e5-7ed00737186b" providerId="ADAL" clId="{5A9EEB16-BFCC-4B71-B717-FBD38E7E0D17}" dt="2021-03-18T11:32:00.368" v="52" actId="20577"/>
          <ac:graphicFrameMkLst>
            <pc:docMk/>
            <pc:sldMk cId="2091507493" sldId="300"/>
            <ac:graphicFrameMk id="6" creationId="{8C5F0A6A-5992-4765-8E95-9EB61D099D7D}"/>
          </ac:graphicFrameMkLst>
        </pc:graphicFrameChg>
      </pc:sldChg>
      <pc:sldChg chg="addSp modSp mod">
        <pc:chgData name="Subert, Alessandro" userId="5c6a621f-2304-4437-b7e5-7ed00737186b" providerId="ADAL" clId="{5A9EEB16-BFCC-4B71-B717-FBD38E7E0D17}" dt="2021-03-18T11:33:08.357" v="94" actId="20577"/>
        <pc:sldMkLst>
          <pc:docMk/>
          <pc:sldMk cId="1005161783" sldId="301"/>
        </pc:sldMkLst>
        <pc:spChg chg="mod">
          <ac:chgData name="Subert, Alessandro" userId="5c6a621f-2304-4437-b7e5-7ed00737186b" providerId="ADAL" clId="{5A9EEB16-BFCC-4B71-B717-FBD38E7E0D17}" dt="2021-03-18T11:25:54.078" v="18" actId="20577"/>
          <ac:spMkLst>
            <pc:docMk/>
            <pc:sldMk cId="1005161783" sldId="301"/>
            <ac:spMk id="10" creationId="{21748E0C-8986-4359-B562-D9B37BDE8F76}"/>
          </ac:spMkLst>
        </pc:spChg>
        <pc:spChg chg="mod">
          <ac:chgData name="Subert, Alessandro" userId="5c6a621f-2304-4437-b7e5-7ed00737186b" providerId="ADAL" clId="{5A9EEB16-BFCC-4B71-B717-FBD38E7E0D17}" dt="2021-03-18T11:29:41.474" v="41" actId="20577"/>
          <ac:spMkLst>
            <pc:docMk/>
            <pc:sldMk cId="1005161783" sldId="301"/>
            <ac:spMk id="13" creationId="{BA489F45-689D-47E6-B772-2542A743D875}"/>
          </ac:spMkLst>
        </pc:spChg>
        <pc:spChg chg="mod">
          <ac:chgData name="Subert, Alessandro" userId="5c6a621f-2304-4437-b7e5-7ed00737186b" providerId="ADAL" clId="{5A9EEB16-BFCC-4B71-B717-FBD38E7E0D17}" dt="2021-03-18T11:28:03.372" v="30" actId="20577"/>
          <ac:spMkLst>
            <pc:docMk/>
            <pc:sldMk cId="1005161783" sldId="301"/>
            <ac:spMk id="14" creationId="{BC3859A3-158E-4E0D-97A8-D66128877F9F}"/>
          </ac:spMkLst>
        </pc:spChg>
        <pc:spChg chg="mod">
          <ac:chgData name="Subert, Alessandro" userId="5c6a621f-2304-4437-b7e5-7ed00737186b" providerId="ADAL" clId="{5A9EEB16-BFCC-4B71-B717-FBD38E7E0D17}" dt="2021-03-18T11:26:00.728" v="20" actId="20577"/>
          <ac:spMkLst>
            <pc:docMk/>
            <pc:sldMk cId="1005161783" sldId="301"/>
            <ac:spMk id="15" creationId="{C0EED866-1B0E-455E-8B67-668EC398368F}"/>
          </ac:spMkLst>
        </pc:spChg>
        <pc:spChg chg="mod">
          <ac:chgData name="Subert, Alessandro" userId="5c6a621f-2304-4437-b7e5-7ed00737186b" providerId="ADAL" clId="{5A9EEB16-BFCC-4B71-B717-FBD38E7E0D17}" dt="2021-03-18T11:26:45.231" v="25" actId="20577"/>
          <ac:spMkLst>
            <pc:docMk/>
            <pc:sldMk cId="1005161783" sldId="301"/>
            <ac:spMk id="16" creationId="{F30BBE46-3941-43FD-B54C-050805089A1E}"/>
          </ac:spMkLst>
        </pc:spChg>
        <pc:spChg chg="mod">
          <ac:chgData name="Subert, Alessandro" userId="5c6a621f-2304-4437-b7e5-7ed00737186b" providerId="ADAL" clId="{5A9EEB16-BFCC-4B71-B717-FBD38E7E0D17}" dt="2021-03-18T11:28:06.296" v="32" actId="20577"/>
          <ac:spMkLst>
            <pc:docMk/>
            <pc:sldMk cId="1005161783" sldId="301"/>
            <ac:spMk id="17" creationId="{7DE376F9-D5F5-48CF-8023-575C2C26D5A8}"/>
          </ac:spMkLst>
        </pc:spChg>
        <pc:spChg chg="mod">
          <ac:chgData name="Subert, Alessandro" userId="5c6a621f-2304-4437-b7e5-7ed00737186b" providerId="ADAL" clId="{5A9EEB16-BFCC-4B71-B717-FBD38E7E0D17}" dt="2021-03-18T11:32:40.110" v="53" actId="20577"/>
          <ac:spMkLst>
            <pc:docMk/>
            <pc:sldMk cId="1005161783" sldId="301"/>
            <ac:spMk id="26" creationId="{C28E05A7-17C6-4E0A-B72B-EAE1E5E13231}"/>
          </ac:spMkLst>
        </pc:spChg>
        <pc:spChg chg="mod">
          <ac:chgData name="Subert, Alessandro" userId="5c6a621f-2304-4437-b7e5-7ed00737186b" providerId="ADAL" clId="{5A9EEB16-BFCC-4B71-B717-FBD38E7E0D17}" dt="2021-03-18T11:31:33.723" v="49" actId="20577"/>
          <ac:spMkLst>
            <pc:docMk/>
            <pc:sldMk cId="1005161783" sldId="301"/>
            <ac:spMk id="27" creationId="{D9C6200B-84B5-43BA-9225-D4FC38F8DE72}"/>
          </ac:spMkLst>
        </pc:spChg>
        <pc:spChg chg="add mod">
          <ac:chgData name="Subert, Alessandro" userId="5c6a621f-2304-4437-b7e5-7ed00737186b" providerId="ADAL" clId="{5A9EEB16-BFCC-4B71-B717-FBD38E7E0D17}" dt="2021-03-18T11:33:08.357" v="94" actId="20577"/>
          <ac:spMkLst>
            <pc:docMk/>
            <pc:sldMk cId="1005161783" sldId="301"/>
            <ac:spMk id="33" creationId="{F42B4423-4A44-4E07-A760-B98983644438}"/>
          </ac:spMkLst>
        </pc:spChg>
      </pc:sldChg>
      <pc:sldChg chg="modSp mod">
        <pc:chgData name="Subert, Alessandro" userId="5c6a621f-2304-4437-b7e5-7ed00737186b" providerId="ADAL" clId="{5A9EEB16-BFCC-4B71-B717-FBD38E7E0D17}" dt="2021-03-18T11:29:33.951" v="39" actId="20577"/>
        <pc:sldMkLst>
          <pc:docMk/>
          <pc:sldMk cId="4137696274" sldId="305"/>
        </pc:sldMkLst>
        <pc:graphicFrameChg chg="modGraphic">
          <ac:chgData name="Subert, Alessandro" userId="5c6a621f-2304-4437-b7e5-7ed00737186b" providerId="ADAL" clId="{5A9EEB16-BFCC-4B71-B717-FBD38E7E0D17}" dt="2021-03-18T11:29:33.951" v="39" actId="20577"/>
          <ac:graphicFrameMkLst>
            <pc:docMk/>
            <pc:sldMk cId="4137696274" sldId="305"/>
            <ac:graphicFrameMk id="2" creationId="{B3EDBF9C-CC14-4DED-B1AF-3D4C4D86E948}"/>
          </ac:graphicFrameMkLst>
        </pc:graphicFrameChg>
      </pc:sldChg>
      <pc:sldChg chg="modSp mod">
        <pc:chgData name="Subert, Alessandro" userId="5c6a621f-2304-4437-b7e5-7ed00737186b" providerId="ADAL" clId="{5A9EEB16-BFCC-4B71-B717-FBD38E7E0D17}" dt="2021-03-18T11:25:34.865" v="15" actId="13926"/>
        <pc:sldMkLst>
          <pc:docMk/>
          <pc:sldMk cId="2318523345" sldId="307"/>
        </pc:sldMkLst>
        <pc:graphicFrameChg chg="modGraphic">
          <ac:chgData name="Subert, Alessandro" userId="5c6a621f-2304-4437-b7e5-7ed00737186b" providerId="ADAL" clId="{5A9EEB16-BFCC-4B71-B717-FBD38E7E0D17}" dt="2021-03-18T11:25:34.865" v="15" actId="13926"/>
          <ac:graphicFrameMkLst>
            <pc:docMk/>
            <pc:sldMk cId="2318523345" sldId="307"/>
            <ac:graphicFrameMk id="5" creationId="{392910C9-0E9C-4D37-AE36-B206514CE6DB}"/>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C32F56-163C-4906-9694-4E9603D85C43}" type="datetimeFigureOut">
              <a:rPr lang="it-IT" smtClean="0"/>
              <a:t>18/03/2021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22BB3-D3D9-4724-9263-1A99E50296A0}" type="slidenum">
              <a:rPr lang="it-IT" smtClean="0"/>
              <a:t>‹#›</a:t>
            </a:fld>
            <a:endParaRPr lang="it-IT"/>
          </a:p>
        </p:txBody>
      </p:sp>
    </p:spTree>
    <p:extLst>
      <p:ext uri="{BB962C8B-B14F-4D97-AF65-F5344CB8AC3E}">
        <p14:creationId xmlns:p14="http://schemas.microsoft.com/office/powerpoint/2010/main" val="98202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2.png"/><Relationship Id="rId5" Type="http://schemas.openxmlformats.org/officeDocument/2006/relationships/image" Target="../media/image29.png"/><Relationship Id="rId15" Type="http://schemas.openxmlformats.org/officeDocument/2006/relationships/image" Target="../media/image3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31.png"/><Relationship Id="rId14" Type="http://schemas.openxmlformats.org/officeDocument/2006/relationships/hyperlink" Target="http://www.capgemini.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4.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0.svg"/><Relationship Id="rId4" Type="http://schemas.openxmlformats.org/officeDocument/2006/relationships/image" Target="../media/image3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5.svg"/></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269772541"/>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Opener4">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664335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Grey">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8"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2">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cxnSp>
        <p:nvCxnSpPr>
          <p:cNvPr id="10" name="Conector reto 49">
            <a:extLst>
              <a:ext uri="{FF2B5EF4-FFF2-40B4-BE49-F238E27FC236}">
                <a16:creationId xmlns:a16="http://schemas.microsoft.com/office/drawing/2014/main" id="{2CB3A0BA-DE44-4958-8E23-980DEB447B47}"/>
              </a:ext>
            </a:extLst>
          </p:cNvPr>
          <p:cNvCxnSpPr>
            <a:cxnSpLocks/>
          </p:cNvCxnSpPr>
          <p:nvPr userDrawn="1"/>
        </p:nvCxnSpPr>
        <p:spPr>
          <a:xfrm flipV="1">
            <a:off x="5635065"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51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4661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losing1">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47166239"/>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cSld name="Graphs">
    <p:bg>
      <p:bgRef idx="1001">
        <a:schemeClr val="bg1"/>
      </p:bgRef>
    </p:bg>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578776965"/>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1028905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7225984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Map">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751671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127786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40680745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74079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cSld name="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538272684"/>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ig Table">
    <p:bg>
      <p:bgRef idx="1001">
        <a:schemeClr val="bg1"/>
      </p:bgRef>
    </p:bg>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252442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8" name="Retângulo 43">
            <a:extLst>
              <a:ext uri="{FF2B5EF4-FFF2-40B4-BE49-F238E27FC236}">
                <a16:creationId xmlns:a16="http://schemas.microsoft.com/office/drawing/2014/main" id="{834ADCB4-BFB1-450D-8F6D-64217F4CD92C}"/>
              </a:ext>
            </a:extLst>
          </p:cNvPr>
          <p:cNvSpPr/>
          <p:nvPr/>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636591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4.sv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3.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4.sv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dirty="0"/>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58" r:id="rId1"/>
    <p:sldLayoutId id="2147483790" r:id="rId2"/>
    <p:sldLayoutId id="2147483721" r:id="rId3"/>
    <p:sldLayoutId id="2147483810" r:id="rId4"/>
    <p:sldLayoutId id="2147483666" r:id="rId5"/>
    <p:sldLayoutId id="2147483720" r:id="rId6"/>
    <p:sldLayoutId id="2147483814" r:id="rId7"/>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C9ED-3457-49EA-908F-84D2756F601F}"/>
              </a:ext>
            </a:extLst>
          </p:cNvPr>
          <p:cNvSpPr>
            <a:spLocks noGrp="1"/>
          </p:cNvSpPr>
          <p:nvPr>
            <p:ph type="ctrTitle"/>
          </p:nvPr>
        </p:nvSpPr>
        <p:spPr>
          <a:xfrm>
            <a:off x="407988" y="3068960"/>
            <a:ext cx="7942910" cy="720725"/>
          </a:xfrm>
        </p:spPr>
        <p:txBody>
          <a:bodyPr/>
          <a:lstStyle/>
          <a:p>
            <a:r>
              <a:rPr lang="it-IT" dirty="0"/>
              <a:t>MARELLI – Salesforce Wave 1 Estimation &amp; Plan</a:t>
            </a:r>
          </a:p>
        </p:txBody>
      </p:sp>
      <p:sp>
        <p:nvSpPr>
          <p:cNvPr id="3" name="Subtitle 2">
            <a:extLst>
              <a:ext uri="{FF2B5EF4-FFF2-40B4-BE49-F238E27FC236}">
                <a16:creationId xmlns:a16="http://schemas.microsoft.com/office/drawing/2014/main" id="{2AC338A6-6FCC-43F0-ABD7-9B3DC8D487A4}"/>
              </a:ext>
            </a:extLst>
          </p:cNvPr>
          <p:cNvSpPr>
            <a:spLocks noGrp="1"/>
          </p:cNvSpPr>
          <p:nvPr>
            <p:ph type="subTitle" idx="1"/>
          </p:nvPr>
        </p:nvSpPr>
        <p:spPr/>
        <p:txBody>
          <a:bodyPr/>
          <a:lstStyle/>
          <a:p>
            <a:r>
              <a:rPr lang="it-IT" dirty="0"/>
              <a:t>18/03/2021</a:t>
            </a:r>
          </a:p>
        </p:txBody>
      </p:sp>
    </p:spTree>
    <p:extLst>
      <p:ext uri="{BB962C8B-B14F-4D97-AF65-F5344CB8AC3E}">
        <p14:creationId xmlns:p14="http://schemas.microsoft.com/office/powerpoint/2010/main" val="3178717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ERPs Integration Estimation Overview</a:t>
            </a:r>
          </a:p>
        </p:txBody>
      </p:sp>
      <p:graphicFrame>
        <p:nvGraphicFramePr>
          <p:cNvPr id="5" name="Table 2">
            <a:extLst>
              <a:ext uri="{FF2B5EF4-FFF2-40B4-BE49-F238E27FC236}">
                <a16:creationId xmlns:a16="http://schemas.microsoft.com/office/drawing/2014/main" id="{392910C9-0E9C-4D37-AE36-B206514CE6DB}"/>
              </a:ext>
            </a:extLst>
          </p:cNvPr>
          <p:cNvGraphicFramePr>
            <a:graphicFrameLocks noGrp="1"/>
          </p:cNvGraphicFramePr>
          <p:nvPr>
            <p:extLst>
              <p:ext uri="{D42A27DB-BD31-4B8C-83A1-F6EECF244321}">
                <p14:modId xmlns:p14="http://schemas.microsoft.com/office/powerpoint/2010/main" val="825779245"/>
              </p:ext>
            </p:extLst>
          </p:nvPr>
        </p:nvGraphicFramePr>
        <p:xfrm>
          <a:off x="1070948" y="1523643"/>
          <a:ext cx="10262765" cy="229108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468898115"/>
                    </a:ext>
                  </a:extLst>
                </a:gridCol>
                <a:gridCol w="1115014">
                  <a:extLst>
                    <a:ext uri="{9D8B030D-6E8A-4147-A177-3AD203B41FA5}">
                      <a16:colId xmlns:a16="http://schemas.microsoft.com/office/drawing/2014/main" val="1459868069"/>
                    </a:ext>
                  </a:extLst>
                </a:gridCol>
                <a:gridCol w="1140395">
                  <a:extLst>
                    <a:ext uri="{9D8B030D-6E8A-4147-A177-3AD203B41FA5}">
                      <a16:colId xmlns:a16="http://schemas.microsoft.com/office/drawing/2014/main" val="3319507618"/>
                    </a:ext>
                  </a:extLst>
                </a:gridCol>
                <a:gridCol w="1054360">
                  <a:extLst>
                    <a:ext uri="{9D8B030D-6E8A-4147-A177-3AD203B41FA5}">
                      <a16:colId xmlns:a16="http://schemas.microsoft.com/office/drawing/2014/main" val="2762203484"/>
                    </a:ext>
                  </a:extLst>
                </a:gridCol>
                <a:gridCol w="2015412">
                  <a:extLst>
                    <a:ext uri="{9D8B030D-6E8A-4147-A177-3AD203B41FA5}">
                      <a16:colId xmlns:a16="http://schemas.microsoft.com/office/drawing/2014/main" val="545676794"/>
                    </a:ext>
                  </a:extLst>
                </a:gridCol>
                <a:gridCol w="1338467">
                  <a:extLst>
                    <a:ext uri="{9D8B030D-6E8A-4147-A177-3AD203B41FA5}">
                      <a16:colId xmlns:a16="http://schemas.microsoft.com/office/drawing/2014/main" val="899206616"/>
                    </a:ext>
                  </a:extLst>
                </a:gridCol>
                <a:gridCol w="2375117">
                  <a:extLst>
                    <a:ext uri="{9D8B030D-6E8A-4147-A177-3AD203B41FA5}">
                      <a16:colId xmlns:a16="http://schemas.microsoft.com/office/drawing/2014/main" val="4031403843"/>
                    </a:ext>
                  </a:extLst>
                </a:gridCol>
              </a:tblGrid>
              <a:tr h="370840">
                <a:tc>
                  <a:txBody>
                    <a:bodyPr/>
                    <a:lstStyle/>
                    <a:p>
                      <a:pPr algn="ctr"/>
                      <a:r>
                        <a:rPr lang="it-IT" sz="1400" dirty="0"/>
                        <a:t>PE</a:t>
                      </a:r>
                    </a:p>
                  </a:txBody>
                  <a:tcPr/>
                </a:tc>
                <a:tc>
                  <a:txBody>
                    <a:bodyPr/>
                    <a:lstStyle/>
                    <a:p>
                      <a:pPr algn="ctr"/>
                      <a:r>
                        <a:rPr lang="it-IT" sz="1400" dirty="0"/>
                        <a:t>RFQ</a:t>
                      </a:r>
                    </a:p>
                  </a:txBody>
                  <a:tcPr/>
                </a:tc>
                <a:tc>
                  <a:txBody>
                    <a:bodyPr/>
                    <a:lstStyle/>
                    <a:p>
                      <a:pPr algn="ctr"/>
                      <a:r>
                        <a:rPr lang="it-IT" sz="1400" dirty="0"/>
                        <a:t>RFQ EST. </a:t>
                      </a:r>
                      <a:r>
                        <a:rPr lang="it-IT" sz="1000" b="0" dirty="0"/>
                        <a:t>(DBUT)</a:t>
                      </a:r>
                      <a:endParaRPr lang="it-IT" sz="1400" b="0" dirty="0"/>
                    </a:p>
                  </a:txBody>
                  <a:tcPr/>
                </a:tc>
                <a:tc>
                  <a:txBody>
                    <a:bodyPr/>
                    <a:lstStyle/>
                    <a:p>
                      <a:pPr algn="ctr"/>
                      <a:r>
                        <a:rPr lang="it-IT" sz="1400" dirty="0"/>
                        <a:t>F.A. EST </a:t>
                      </a: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DELTA</a:t>
                      </a:r>
                    </a:p>
                  </a:txBody>
                  <a:tcPr/>
                </a:tc>
                <a:tc>
                  <a:txBody>
                    <a:bodyPr/>
                    <a:lstStyle/>
                    <a:p>
                      <a:pPr algn="ctr"/>
                      <a:r>
                        <a:rPr lang="it-IT" sz="1400" dirty="0"/>
                        <a:t>DELTA EST.</a:t>
                      </a:r>
                    </a:p>
                    <a:p>
                      <a:pPr algn="ct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NOTE</a:t>
                      </a:r>
                    </a:p>
                  </a:txBody>
                  <a:tcPr/>
                </a:tc>
                <a:extLst>
                  <a:ext uri="{0D108BD9-81ED-4DB2-BD59-A6C34878D82A}">
                    <a16:rowId xmlns:a16="http://schemas.microsoft.com/office/drawing/2014/main" val="2936233676"/>
                  </a:ext>
                </a:extLst>
              </a:tr>
              <a:tr h="370840">
                <a:tc>
                  <a:txBody>
                    <a:bodyPr/>
                    <a:lstStyle/>
                    <a:p>
                      <a:r>
                        <a:rPr lang="it-IT" sz="1200" dirty="0"/>
                        <a:t>ERPs</a:t>
                      </a:r>
                    </a:p>
                  </a:txBody>
                  <a:tcPr/>
                </a:tc>
                <a:tc>
                  <a:txBody>
                    <a:bodyPr/>
                    <a:lstStyle/>
                    <a:p>
                      <a:pPr algn="ctr"/>
                      <a:r>
                        <a:rPr lang="it-IT" sz="1200" dirty="0"/>
                        <a:t>YES</a:t>
                      </a:r>
                    </a:p>
                  </a:txBody>
                  <a:tcPr/>
                </a:tc>
                <a:tc>
                  <a:txBody>
                    <a:bodyPr/>
                    <a:lstStyle/>
                    <a:p>
                      <a:pPr algn="ctr"/>
                      <a:r>
                        <a:rPr lang="it-IT" sz="1200" dirty="0"/>
                        <a:t>18</a:t>
                      </a:r>
                    </a:p>
                  </a:txBody>
                  <a:tcPr/>
                </a:tc>
                <a:tc>
                  <a:txBody>
                    <a:bodyPr/>
                    <a:lstStyle/>
                    <a:p>
                      <a:pPr algn="ctr"/>
                      <a:r>
                        <a:rPr lang="it-IT" sz="1200" dirty="0"/>
                        <a:t>23</a:t>
                      </a:r>
                    </a:p>
                  </a:txBody>
                  <a:tcPr/>
                </a:tc>
                <a:tc>
                  <a:txBody>
                    <a:bodyPr/>
                    <a:lstStyle/>
                    <a:p>
                      <a:endParaRPr lang="it-IT" sz="1200" dirty="0"/>
                    </a:p>
                  </a:txBody>
                  <a:tcPr/>
                </a:tc>
                <a:tc>
                  <a:txBody>
                    <a:bodyPr/>
                    <a:lstStyle/>
                    <a:p>
                      <a:pPr algn="ctr"/>
                      <a:endParaRPr lang="it-IT" sz="12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200" dirty="0"/>
                        <a:t>Includes Sharing &amp; Visibility PO4</a:t>
                      </a:r>
                    </a:p>
                    <a:p>
                      <a:endParaRPr lang="it-IT" sz="1200" dirty="0"/>
                    </a:p>
                  </a:txBody>
                  <a:tcPr/>
                </a:tc>
                <a:extLst>
                  <a:ext uri="{0D108BD9-81ED-4DB2-BD59-A6C34878D82A}">
                    <a16:rowId xmlns:a16="http://schemas.microsoft.com/office/drawing/2014/main" val="3058729262"/>
                  </a:ext>
                </a:extLst>
              </a:tr>
              <a:tr h="370840">
                <a:tc>
                  <a:txBody>
                    <a:bodyPr/>
                    <a:lstStyle/>
                    <a:p>
                      <a:r>
                        <a:rPr lang="it-IT" sz="1200" dirty="0"/>
                        <a:t>Demand Plan</a:t>
                      </a:r>
                    </a:p>
                  </a:txBody>
                  <a:tcPr/>
                </a:tc>
                <a:tc>
                  <a:txBody>
                    <a:bodyPr/>
                    <a:lstStyle/>
                    <a:p>
                      <a:pPr algn="ctr"/>
                      <a:r>
                        <a:rPr lang="it-IT" sz="1200" dirty="0"/>
                        <a:t>No</a:t>
                      </a:r>
                    </a:p>
                  </a:txBody>
                  <a:tcPr/>
                </a:tc>
                <a:tc>
                  <a:txBody>
                    <a:bodyPr/>
                    <a:lstStyle/>
                    <a:p>
                      <a:pPr algn="ctr"/>
                      <a:r>
                        <a:rPr lang="it-IT" sz="1200" dirty="0"/>
                        <a:t>-</a:t>
                      </a:r>
                    </a:p>
                  </a:txBody>
                  <a:tcPr/>
                </a:tc>
                <a:tc>
                  <a:txBody>
                    <a:bodyPr/>
                    <a:lstStyle/>
                    <a:p>
                      <a:pPr algn="ctr"/>
                      <a:r>
                        <a:rPr lang="it-IT" sz="1200" dirty="0"/>
                        <a:t>20</a:t>
                      </a:r>
                    </a:p>
                  </a:txBody>
                  <a:tcPr/>
                </a:tc>
                <a:tc>
                  <a:txBody>
                    <a:bodyPr/>
                    <a:lstStyle/>
                    <a:p>
                      <a:pPr marL="171450" indent="-171450">
                        <a:buFontTx/>
                        <a:buChar char="-"/>
                      </a:pPr>
                      <a:r>
                        <a:rPr lang="it-IT" sz="1200" dirty="0">
                          <a:solidFill>
                            <a:srgbClr val="FF0000"/>
                          </a:solidFill>
                        </a:rPr>
                        <a:t>Adapt the actual integration via Mulesoft</a:t>
                      </a:r>
                    </a:p>
                    <a:p>
                      <a:pPr marL="171450" indent="-171450">
                        <a:buFontTx/>
                        <a:buChar char="-"/>
                      </a:pPr>
                      <a:r>
                        <a:rPr lang="it-IT" sz="1200" dirty="0">
                          <a:solidFill>
                            <a:srgbClr val="FF0000"/>
                          </a:solidFill>
                        </a:rPr>
                        <a:t>Integrate EPT data</a:t>
                      </a:r>
                    </a:p>
                  </a:txBody>
                  <a:tcPr/>
                </a:tc>
                <a:tc>
                  <a:txBody>
                    <a:bodyPr/>
                    <a:lstStyle/>
                    <a:p>
                      <a:pPr algn="ctr"/>
                      <a:r>
                        <a:rPr lang="it-IT" sz="1200" dirty="0">
                          <a:solidFill>
                            <a:srgbClr val="FF0000"/>
                          </a:solidFill>
                        </a:rPr>
                        <a:t>20</a:t>
                      </a:r>
                    </a:p>
                  </a:txBody>
                  <a:tcPr/>
                </a:tc>
                <a:tc>
                  <a:txBody>
                    <a:bodyPr/>
                    <a:lstStyle/>
                    <a:p>
                      <a:pPr marL="171450" indent="-171450">
                        <a:buFontTx/>
                        <a:buChar char="-"/>
                      </a:pPr>
                      <a:r>
                        <a:rPr lang="it-IT" sz="1200" dirty="0">
                          <a:solidFill>
                            <a:srgbClr val="FF0000"/>
                          </a:solidFill>
                        </a:rPr>
                        <a:t>Partially estimated</a:t>
                      </a:r>
                    </a:p>
                  </a:txBody>
                  <a:tcPr/>
                </a:tc>
                <a:extLst>
                  <a:ext uri="{0D108BD9-81ED-4DB2-BD59-A6C34878D82A}">
                    <a16:rowId xmlns:a16="http://schemas.microsoft.com/office/drawing/2014/main" val="1471318890"/>
                  </a:ext>
                </a:extLst>
              </a:tr>
              <a:tr h="370840">
                <a:tc>
                  <a:txBody>
                    <a:bodyPr/>
                    <a:lstStyle/>
                    <a:p>
                      <a:r>
                        <a:rPr lang="it-IT" sz="1400" b="1" dirty="0"/>
                        <a:t>TOTAL</a:t>
                      </a:r>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pPr algn="ctr"/>
                      <a:r>
                        <a:rPr lang="it-IT" sz="1200" b="1" dirty="0"/>
                        <a:t>18</a:t>
                      </a:r>
                    </a:p>
                  </a:txBody>
                  <a:tcPr anchor="ctr">
                    <a:solidFill>
                      <a:schemeClr val="tx2">
                        <a:lumMod val="20000"/>
                        <a:lumOff val="80000"/>
                      </a:schemeClr>
                    </a:solidFill>
                  </a:tcPr>
                </a:tc>
                <a:tc>
                  <a:txBody>
                    <a:bodyPr/>
                    <a:lstStyle/>
                    <a:p>
                      <a:pPr algn="ctr"/>
                      <a:r>
                        <a:rPr lang="it-IT" sz="1200" b="1" dirty="0"/>
                        <a:t>36</a:t>
                      </a:r>
                    </a:p>
                  </a:txBody>
                  <a:tcPr anchor="ctr">
                    <a:solidFill>
                      <a:schemeClr val="tx2">
                        <a:lumMod val="20000"/>
                        <a:lumOff val="80000"/>
                      </a:schemeClr>
                    </a:solidFill>
                  </a:tcPr>
                </a:tc>
                <a:tc>
                  <a:txBody>
                    <a:bodyPr/>
                    <a:lstStyle/>
                    <a:p>
                      <a:endParaRPr lang="it-IT" sz="1200" b="1" dirty="0">
                        <a:solidFill>
                          <a:srgbClr val="00B050"/>
                        </a:solidFill>
                      </a:endParaRPr>
                    </a:p>
                  </a:txBody>
                  <a:tcPr anchor="ctr">
                    <a:solidFill>
                      <a:schemeClr val="tx2">
                        <a:lumMod val="20000"/>
                        <a:lumOff val="80000"/>
                      </a:schemeClr>
                    </a:solidFill>
                  </a:tcPr>
                </a:tc>
                <a:tc>
                  <a:txBody>
                    <a:bodyPr/>
                    <a:lstStyle/>
                    <a:p>
                      <a:r>
                        <a:rPr lang="it-IT" sz="1200" b="1" dirty="0">
                          <a:solidFill>
                            <a:srgbClr val="FF0000"/>
                          </a:solidFill>
                        </a:rPr>
                        <a:t>+ 20 M/D</a:t>
                      </a:r>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extLst>
                  <a:ext uri="{0D108BD9-81ED-4DB2-BD59-A6C34878D82A}">
                    <a16:rowId xmlns:a16="http://schemas.microsoft.com/office/drawing/2014/main" val="3242261895"/>
                  </a:ext>
                </a:extLst>
              </a:tr>
            </a:tbl>
          </a:graphicData>
        </a:graphic>
      </p:graphicFrame>
      <p:pic>
        <p:nvPicPr>
          <p:cNvPr id="8" name="Picture 7" descr="Icon&#10;&#10;Description automatically generated">
            <a:extLst>
              <a:ext uri="{FF2B5EF4-FFF2-40B4-BE49-F238E27FC236}">
                <a16:creationId xmlns:a16="http://schemas.microsoft.com/office/drawing/2014/main" id="{29E6D074-10C2-4299-9415-DCB5CC7B6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7" y="2842992"/>
            <a:ext cx="360000" cy="360000"/>
          </a:xfrm>
          <a:prstGeom prst="rect">
            <a:avLst/>
          </a:prstGeom>
        </p:spPr>
      </p:pic>
      <p:sp>
        <p:nvSpPr>
          <p:cNvPr id="6" name="TextBox 5">
            <a:extLst>
              <a:ext uri="{FF2B5EF4-FFF2-40B4-BE49-F238E27FC236}">
                <a16:creationId xmlns:a16="http://schemas.microsoft.com/office/drawing/2014/main" id="{FAD75C55-9B1D-4888-AC63-5A33418488AF}"/>
              </a:ext>
            </a:extLst>
          </p:cNvPr>
          <p:cNvSpPr txBox="1"/>
          <p:nvPr/>
        </p:nvSpPr>
        <p:spPr>
          <a:xfrm>
            <a:off x="1070948" y="5715500"/>
            <a:ext cx="4475905" cy="830997"/>
          </a:xfrm>
          <a:prstGeom prst="rect">
            <a:avLst/>
          </a:prstGeom>
          <a:noFill/>
        </p:spPr>
        <p:txBody>
          <a:bodyPr wrap="none" rtlCol="0">
            <a:spAutoFit/>
          </a:bodyPr>
          <a:lstStyle/>
          <a:p>
            <a:r>
              <a:rPr lang="it-IT" sz="800" b="1" dirty="0"/>
              <a:t>Lengenda</a:t>
            </a:r>
          </a:p>
          <a:p>
            <a:r>
              <a:rPr lang="it-IT" sz="800" b="1" dirty="0"/>
              <a:t>RFQ: </a:t>
            </a:r>
            <a:r>
              <a:rPr lang="it-IT" sz="800" dirty="0"/>
              <a:t>if the requests is included in the RFQ</a:t>
            </a:r>
          </a:p>
          <a:p>
            <a:r>
              <a:rPr lang="it-IT" sz="800" b="1" dirty="0"/>
              <a:t>RFQ EST.: </a:t>
            </a:r>
            <a:r>
              <a:rPr lang="it-IT" sz="800" dirty="0"/>
              <a:t>Effort estimated in Campgemini Offer (Last Sent to the Customer)</a:t>
            </a:r>
          </a:p>
          <a:p>
            <a:r>
              <a:rPr lang="it-IT" sz="800" b="1" dirty="0"/>
              <a:t>F.A. EST: </a:t>
            </a:r>
            <a:r>
              <a:rPr lang="it-IT" sz="800" dirty="0"/>
              <a:t>Functional Analysis Estimation</a:t>
            </a:r>
          </a:p>
          <a:p>
            <a:r>
              <a:rPr lang="it-IT" sz="800" b="1" dirty="0"/>
              <a:t>Delta</a:t>
            </a:r>
            <a:r>
              <a:rPr lang="it-IT" sz="800" dirty="0"/>
              <a:t>: requirements not include in RFQ/Capgemini Offer (red) o descoped (green)</a:t>
            </a:r>
          </a:p>
          <a:p>
            <a:r>
              <a:rPr lang="it-IT" sz="800" b="1" dirty="0"/>
              <a:t>Delta EST</a:t>
            </a:r>
            <a:r>
              <a:rPr lang="it-IT" sz="800" dirty="0"/>
              <a:t>: Effort Estimation of the Change Request</a:t>
            </a:r>
          </a:p>
        </p:txBody>
      </p:sp>
    </p:spTree>
    <p:extLst>
      <p:ext uri="{BB962C8B-B14F-4D97-AF65-F5344CB8AC3E}">
        <p14:creationId xmlns:p14="http://schemas.microsoft.com/office/powerpoint/2010/main" val="231852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40554CB-2C94-4FE8-839D-E640959B7ACC}"/>
              </a:ext>
            </a:extLst>
          </p:cNvPr>
          <p:cNvSpPr txBox="1"/>
          <p:nvPr/>
        </p:nvSpPr>
        <p:spPr>
          <a:xfrm>
            <a:off x="324000" y="3759200"/>
            <a:ext cx="1414170" cy="584775"/>
          </a:xfrm>
          <a:prstGeom prst="rect">
            <a:avLst/>
          </a:prstGeom>
          <a:noFill/>
        </p:spPr>
        <p:txBody>
          <a:bodyPr wrap="none" rtlCol="0">
            <a:spAutoFit/>
          </a:bodyPr>
          <a:lstStyle/>
          <a:p>
            <a:r>
              <a:rPr lang="it-IT" sz="3200" b="1" dirty="0">
                <a:solidFill>
                  <a:schemeClr val="bg1"/>
                </a:solidFill>
              </a:rPr>
              <a:t>PLAN</a:t>
            </a:r>
          </a:p>
        </p:txBody>
      </p:sp>
    </p:spTree>
    <p:extLst>
      <p:ext uri="{BB962C8B-B14F-4D97-AF65-F5344CB8AC3E}">
        <p14:creationId xmlns:p14="http://schemas.microsoft.com/office/powerpoint/2010/main" val="4258312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Straight Connector 115">
            <a:extLst>
              <a:ext uri="{FF2B5EF4-FFF2-40B4-BE49-F238E27FC236}">
                <a16:creationId xmlns:a16="http://schemas.microsoft.com/office/drawing/2014/main" id="{766F8CE2-41C9-4B21-8ECF-8D78DF660DD2}"/>
              </a:ext>
            </a:extLst>
          </p:cNvPr>
          <p:cNvCxnSpPr>
            <a:cxnSpLocks/>
          </p:cNvCxnSpPr>
          <p:nvPr/>
        </p:nvCxnSpPr>
        <p:spPr>
          <a:xfrm>
            <a:off x="4240471" y="1078557"/>
            <a:ext cx="0" cy="532800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E81AA56-7C21-4ADF-9FEB-4BE956825E00}"/>
              </a:ext>
            </a:extLst>
          </p:cNvPr>
          <p:cNvSpPr/>
          <p:nvPr/>
        </p:nvSpPr>
        <p:spPr>
          <a:xfrm>
            <a:off x="6385313" y="2480402"/>
            <a:ext cx="432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Rectangle 58">
            <a:extLst>
              <a:ext uri="{FF2B5EF4-FFF2-40B4-BE49-F238E27FC236}">
                <a16:creationId xmlns:a16="http://schemas.microsoft.com/office/drawing/2014/main" id="{FFC03E99-01A6-425C-BF97-ED7A68339CE5}"/>
              </a:ext>
            </a:extLst>
          </p:cNvPr>
          <p:cNvSpPr/>
          <p:nvPr/>
        </p:nvSpPr>
        <p:spPr>
          <a:xfrm>
            <a:off x="4904400" y="2799273"/>
            <a:ext cx="432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Rectangle 53">
            <a:extLst>
              <a:ext uri="{FF2B5EF4-FFF2-40B4-BE49-F238E27FC236}">
                <a16:creationId xmlns:a16="http://schemas.microsoft.com/office/drawing/2014/main" id="{D5D4F41A-488B-4E90-A035-E16D5E154209}"/>
              </a:ext>
            </a:extLst>
          </p:cNvPr>
          <p:cNvSpPr/>
          <p:nvPr/>
        </p:nvSpPr>
        <p:spPr>
          <a:xfrm>
            <a:off x="3182606" y="2799273"/>
            <a:ext cx="64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ctangle 39">
            <a:extLst>
              <a:ext uri="{FF2B5EF4-FFF2-40B4-BE49-F238E27FC236}">
                <a16:creationId xmlns:a16="http://schemas.microsoft.com/office/drawing/2014/main" id="{871C68F0-7D64-46F1-99DA-0DDE4BC2AEAD}"/>
              </a:ext>
            </a:extLst>
          </p:cNvPr>
          <p:cNvSpPr/>
          <p:nvPr/>
        </p:nvSpPr>
        <p:spPr>
          <a:xfrm>
            <a:off x="4662419" y="2480404"/>
            <a:ext cx="154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ctangle 38">
            <a:extLst>
              <a:ext uri="{FF2B5EF4-FFF2-40B4-BE49-F238E27FC236}">
                <a16:creationId xmlns:a16="http://schemas.microsoft.com/office/drawing/2014/main" id="{5A3C76D2-2FD4-428A-BE50-7BB1AE4425B3}"/>
              </a:ext>
            </a:extLst>
          </p:cNvPr>
          <p:cNvSpPr/>
          <p:nvPr/>
        </p:nvSpPr>
        <p:spPr>
          <a:xfrm>
            <a:off x="3386688" y="2800286"/>
            <a:ext cx="82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30" name="Straight Connector 29">
            <a:extLst>
              <a:ext uri="{FF2B5EF4-FFF2-40B4-BE49-F238E27FC236}">
                <a16:creationId xmlns:a16="http://schemas.microsoft.com/office/drawing/2014/main" id="{037CBF46-2273-4EA9-90F6-96058C472562}"/>
              </a:ext>
            </a:extLst>
          </p:cNvPr>
          <p:cNvCxnSpPr>
            <a:cxnSpLocks/>
          </p:cNvCxnSpPr>
          <p:nvPr/>
        </p:nvCxnSpPr>
        <p:spPr>
          <a:xfrm>
            <a:off x="6926016" y="1047507"/>
            <a:ext cx="0" cy="532800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27" name="Table 26">
            <a:extLst>
              <a:ext uri="{FF2B5EF4-FFF2-40B4-BE49-F238E27FC236}">
                <a16:creationId xmlns:a16="http://schemas.microsoft.com/office/drawing/2014/main" id="{5E7AD909-6028-45B3-A76B-17D188F6EB3E}"/>
              </a:ext>
            </a:extLst>
          </p:cNvPr>
          <p:cNvGraphicFramePr>
            <a:graphicFrameLocks noGrp="1"/>
          </p:cNvGraphicFramePr>
          <p:nvPr>
            <p:extLst>
              <p:ext uri="{D42A27DB-BD31-4B8C-83A1-F6EECF244321}">
                <p14:modId xmlns:p14="http://schemas.microsoft.com/office/powerpoint/2010/main" val="3697498196"/>
              </p:ext>
            </p:extLst>
          </p:nvPr>
        </p:nvGraphicFramePr>
        <p:xfrm>
          <a:off x="425175" y="805705"/>
          <a:ext cx="1224000" cy="5554617"/>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138753899"/>
                    </a:ext>
                  </a:extLst>
                </a:gridCol>
              </a:tblGrid>
              <a:tr h="220617">
                <a:tc>
                  <a:txBody>
                    <a:bodyPr/>
                    <a:lstStyle/>
                    <a:p>
                      <a:endParaRPr lang="it-IT" sz="600" dirty="0"/>
                    </a:p>
                  </a:txBody>
                  <a:tcPr anchor="ctr">
                    <a:lnL w="6350" cap="flat" cmpd="sng" algn="ctr">
                      <a:solidFill>
                        <a:schemeClr val="bg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0062703"/>
                  </a:ext>
                </a:extLst>
              </a:tr>
              <a:tr h="216000">
                <a:tc>
                  <a:txBody>
                    <a:bodyPr/>
                    <a:lstStyle/>
                    <a:p>
                      <a:r>
                        <a:rPr lang="it-IT" sz="1000" dirty="0"/>
                        <a:t>PO 1</a:t>
                      </a:r>
                    </a:p>
                  </a:txBody>
                  <a:tcPr anchor="ctr">
                    <a:lnL w="6350" cap="flat" cmpd="sng" algn="ctr">
                      <a:solidFill>
                        <a:schemeClr val="bg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3273892"/>
                  </a:ext>
                </a:extLst>
              </a:tr>
              <a:tr h="216000">
                <a:tc>
                  <a:txBody>
                    <a:bodyPr/>
                    <a:lstStyle/>
                    <a:p>
                      <a:r>
                        <a:rPr lang="it-IT" sz="1000" dirty="0"/>
                        <a:t>PO 1.1</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1051313"/>
                  </a:ext>
                </a:extLst>
              </a:tr>
              <a:tr h="216000">
                <a:tc>
                  <a:txBody>
                    <a:bodyPr/>
                    <a:lstStyle/>
                    <a:p>
                      <a:r>
                        <a:rPr lang="it-IT" sz="1000" dirty="0"/>
                        <a:t>PO 2.1</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2376218"/>
                  </a:ext>
                </a:extLst>
              </a:tr>
              <a:tr h="216000">
                <a:tc>
                  <a:txBody>
                    <a:bodyPr/>
                    <a:lstStyle/>
                    <a:p>
                      <a:r>
                        <a:rPr lang="it-IT" sz="1000" dirty="0"/>
                        <a:t>PO 2.2</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60155309"/>
                  </a:ext>
                </a:extLst>
              </a:tr>
              <a:tr h="216000">
                <a:tc>
                  <a:txBody>
                    <a:bodyPr/>
                    <a:lstStyle/>
                    <a:p>
                      <a:r>
                        <a:rPr lang="it-IT" sz="1000" dirty="0"/>
                        <a:t>PO 4</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5149725"/>
                  </a:ext>
                </a:extLst>
              </a:tr>
              <a:tr h="216000">
                <a:tc>
                  <a:txBody>
                    <a:bodyPr/>
                    <a:lstStyle/>
                    <a:p>
                      <a:r>
                        <a:rPr lang="it-IT" sz="1000" dirty="0"/>
                        <a:t>PO 5</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954597"/>
                  </a:ext>
                </a:extLst>
              </a:tr>
              <a:tr h="216000">
                <a:tc>
                  <a:txBody>
                    <a:bodyPr/>
                    <a:lstStyle/>
                    <a:p>
                      <a:r>
                        <a:rPr lang="it-IT" sz="1000" dirty="0"/>
                        <a:t>PO 6 Cloning</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28637"/>
                  </a:ext>
                </a:extLst>
              </a:tr>
              <a:tr h="216000">
                <a:tc>
                  <a:txBody>
                    <a:bodyPr/>
                    <a:lstStyle/>
                    <a:p>
                      <a:r>
                        <a:rPr lang="it-IT" sz="1000" dirty="0"/>
                        <a:t>PO 7 Archiving</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32124264"/>
                  </a:ext>
                </a:extLst>
              </a:tr>
              <a:tr h="216000">
                <a:tc>
                  <a:txBody>
                    <a:bodyPr/>
                    <a:lstStyle/>
                    <a:p>
                      <a:r>
                        <a:rPr lang="it-IT" sz="1000" dirty="0"/>
                        <a:t>KPI</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5281804"/>
                  </a:ext>
                </a:extLst>
              </a:tr>
              <a:tr h="216000">
                <a:tc>
                  <a:txBody>
                    <a:bodyPr/>
                    <a:lstStyle/>
                    <a:p>
                      <a:r>
                        <a:rPr lang="it-IT" sz="1000" dirty="0"/>
                        <a:t>Vehicle</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75491946"/>
                  </a:ext>
                </a:extLst>
              </a:tr>
              <a:tr h="216000">
                <a:tc>
                  <a:txBody>
                    <a:bodyPr/>
                    <a:lstStyle/>
                    <a:p>
                      <a:r>
                        <a:rPr lang="it-IT" sz="1000" dirty="0"/>
                        <a:t>Price Policy</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2690745"/>
                  </a:ext>
                </a:extLst>
              </a:tr>
              <a:tr h="216000">
                <a:tc>
                  <a:txBody>
                    <a:bodyPr/>
                    <a:lstStyle/>
                    <a:p>
                      <a:r>
                        <a:rPr lang="it-IT" sz="1000" dirty="0"/>
                        <a:t>BOM</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3520548"/>
                  </a:ext>
                </a:extLst>
              </a:tr>
              <a:tr h="216000">
                <a:tc>
                  <a:txBody>
                    <a:bodyPr/>
                    <a:lstStyle/>
                    <a:p>
                      <a:r>
                        <a:rPr lang="it-IT" sz="1000" dirty="0"/>
                        <a:t>Kanji</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175147"/>
                  </a:ext>
                </a:extLst>
              </a:tr>
              <a:tr h="216000">
                <a:tc>
                  <a:txBody>
                    <a:bodyPr/>
                    <a:lstStyle/>
                    <a:p>
                      <a:r>
                        <a:rPr lang="it-IT" sz="1000" dirty="0"/>
                        <a:t>Multi Manufacturer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4290147"/>
                  </a:ext>
                </a:extLst>
              </a:tr>
              <a:tr h="216000">
                <a:tc>
                  <a:txBody>
                    <a:bodyPr/>
                    <a:lstStyle/>
                    <a:p>
                      <a:r>
                        <a:rPr lang="it-IT" sz="1000" dirty="0"/>
                        <a:t>Stage &amp; Tresholds</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26473803"/>
                  </a:ext>
                </a:extLst>
              </a:tr>
              <a:tr h="216000">
                <a:tc>
                  <a:txBody>
                    <a:bodyPr/>
                    <a:lstStyle/>
                    <a:p>
                      <a:r>
                        <a:rPr lang="it-IT" sz="1000" dirty="0"/>
                        <a:t>Part Number</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5088490"/>
                  </a:ext>
                </a:extLst>
              </a:tr>
              <a:tr h="216000">
                <a:tc>
                  <a:txBody>
                    <a:bodyPr/>
                    <a:lstStyle/>
                    <a:p>
                      <a:r>
                        <a:rPr lang="it-IT" sz="1000" dirty="0"/>
                        <a:t>Standad. Funct. Deviation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45130605"/>
                  </a:ext>
                </a:extLst>
              </a:tr>
              <a:tr h="216000">
                <a:tc>
                  <a:txBody>
                    <a:bodyPr/>
                    <a:lstStyle/>
                    <a:p>
                      <a:r>
                        <a:rPr lang="it-IT" sz="1000" dirty="0"/>
                        <a:t>Reporting</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68097361"/>
                  </a:ext>
                </a:extLst>
              </a:tr>
              <a:tr h="216000">
                <a:tc>
                  <a:txBody>
                    <a:bodyPr/>
                    <a:lstStyle/>
                    <a:p>
                      <a:r>
                        <a:rPr lang="it-IT" sz="1000" dirty="0"/>
                        <a:t>ERP Integration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3247"/>
                  </a:ext>
                </a:extLst>
              </a:tr>
              <a:tr h="216000">
                <a:tc>
                  <a:txBody>
                    <a:bodyPr/>
                    <a:lstStyle/>
                    <a:p>
                      <a:r>
                        <a:rPr lang="it-IT" sz="1000" dirty="0"/>
                        <a:t>Demand Plan</a:t>
                      </a:r>
                    </a:p>
                  </a:txBody>
                  <a:tcPr anchor="ctr">
                    <a:lnL w="6350" cap="flat" cmpd="sng" algn="ctr">
                      <a:solidFill>
                        <a:schemeClr val="bg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885944499"/>
                  </a:ext>
                </a:extLst>
              </a:tr>
            </a:tbl>
          </a:graphicData>
        </a:graphic>
      </p:graphicFrame>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DEV &amp; TEST PLAN</a:t>
            </a:r>
          </a:p>
        </p:txBody>
      </p:sp>
      <p:cxnSp>
        <p:nvCxnSpPr>
          <p:cNvPr id="3" name="Straight Connector 2">
            <a:extLst>
              <a:ext uri="{FF2B5EF4-FFF2-40B4-BE49-F238E27FC236}">
                <a16:creationId xmlns:a16="http://schemas.microsoft.com/office/drawing/2014/main" id="{241D9370-6BA8-4077-9CEB-E76A3C92B6EF}"/>
              </a:ext>
            </a:extLst>
          </p:cNvPr>
          <p:cNvCxnSpPr>
            <a:cxnSpLocks/>
          </p:cNvCxnSpPr>
          <p:nvPr/>
        </p:nvCxnSpPr>
        <p:spPr>
          <a:xfrm>
            <a:off x="1968759" y="1030401"/>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901E9AA-8880-42C5-9668-744BE3E7E28C}"/>
              </a:ext>
            </a:extLst>
          </p:cNvPr>
          <p:cNvCxnSpPr>
            <a:cxnSpLocks/>
          </p:cNvCxnSpPr>
          <p:nvPr/>
        </p:nvCxnSpPr>
        <p:spPr>
          <a:xfrm>
            <a:off x="3437812" y="1047507"/>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CB77238-548B-4BC1-BCAC-D551FA5FF103}"/>
              </a:ext>
            </a:extLst>
          </p:cNvPr>
          <p:cNvCxnSpPr>
            <a:cxnSpLocks/>
          </p:cNvCxnSpPr>
          <p:nvPr/>
        </p:nvCxnSpPr>
        <p:spPr>
          <a:xfrm>
            <a:off x="4906865" y="1047507"/>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C6EE286-3A19-4E0A-8621-E88DA1397868}"/>
              </a:ext>
            </a:extLst>
          </p:cNvPr>
          <p:cNvCxnSpPr>
            <a:cxnSpLocks/>
          </p:cNvCxnSpPr>
          <p:nvPr/>
        </p:nvCxnSpPr>
        <p:spPr>
          <a:xfrm>
            <a:off x="6375918" y="1047507"/>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4B7AA5-5F56-4510-B1AB-D1B20FFD61FA}"/>
              </a:ext>
            </a:extLst>
          </p:cNvPr>
          <p:cNvCxnSpPr>
            <a:cxnSpLocks/>
          </p:cNvCxnSpPr>
          <p:nvPr/>
        </p:nvCxnSpPr>
        <p:spPr>
          <a:xfrm>
            <a:off x="7844971" y="1030401"/>
            <a:ext cx="0" cy="5328000"/>
          </a:xfrm>
          <a:prstGeom prst="line">
            <a:avLst/>
          </a:prstGeom>
          <a:ln w="28575">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F1D7782-A37D-4D58-B440-4E0218EAC632}"/>
              </a:ext>
            </a:extLst>
          </p:cNvPr>
          <p:cNvCxnSpPr>
            <a:cxnSpLocks/>
          </p:cNvCxnSpPr>
          <p:nvPr/>
        </p:nvCxnSpPr>
        <p:spPr>
          <a:xfrm>
            <a:off x="9314024" y="1030401"/>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D9B2E6-30E7-4756-A91E-E0C3521562DF}"/>
              </a:ext>
            </a:extLst>
          </p:cNvPr>
          <p:cNvCxnSpPr>
            <a:cxnSpLocks/>
          </p:cNvCxnSpPr>
          <p:nvPr/>
        </p:nvCxnSpPr>
        <p:spPr>
          <a:xfrm>
            <a:off x="10783077" y="1030401"/>
            <a:ext cx="0" cy="532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7CCEE5C-D069-4575-A931-A13785E7AF1C}"/>
              </a:ext>
            </a:extLst>
          </p:cNvPr>
          <p:cNvSpPr txBox="1"/>
          <p:nvPr/>
        </p:nvSpPr>
        <p:spPr>
          <a:xfrm>
            <a:off x="2303977" y="745665"/>
            <a:ext cx="798617" cy="307777"/>
          </a:xfrm>
          <a:prstGeom prst="rect">
            <a:avLst/>
          </a:prstGeom>
          <a:noFill/>
        </p:spPr>
        <p:txBody>
          <a:bodyPr wrap="none" rtlCol="0">
            <a:spAutoFit/>
          </a:bodyPr>
          <a:lstStyle/>
          <a:p>
            <a:r>
              <a:rPr lang="it-IT" sz="1400" b="1" dirty="0"/>
              <a:t>March</a:t>
            </a:r>
          </a:p>
        </p:txBody>
      </p:sp>
      <p:sp>
        <p:nvSpPr>
          <p:cNvPr id="14" name="TextBox 13">
            <a:extLst>
              <a:ext uri="{FF2B5EF4-FFF2-40B4-BE49-F238E27FC236}">
                <a16:creationId xmlns:a16="http://schemas.microsoft.com/office/drawing/2014/main" id="{3C7ECEC9-7A50-44AD-A160-5C6E1ABAAFBE}"/>
              </a:ext>
            </a:extLst>
          </p:cNvPr>
          <p:cNvSpPr txBox="1"/>
          <p:nvPr/>
        </p:nvSpPr>
        <p:spPr>
          <a:xfrm>
            <a:off x="3841960" y="745665"/>
            <a:ext cx="660758" cy="307777"/>
          </a:xfrm>
          <a:prstGeom prst="rect">
            <a:avLst/>
          </a:prstGeom>
          <a:noFill/>
        </p:spPr>
        <p:txBody>
          <a:bodyPr wrap="none" rtlCol="0">
            <a:spAutoFit/>
          </a:bodyPr>
          <a:lstStyle/>
          <a:p>
            <a:r>
              <a:rPr lang="it-IT" sz="1400" b="1" dirty="0"/>
              <a:t>April</a:t>
            </a:r>
          </a:p>
        </p:txBody>
      </p:sp>
      <p:sp>
        <p:nvSpPr>
          <p:cNvPr id="15" name="TextBox 14">
            <a:extLst>
              <a:ext uri="{FF2B5EF4-FFF2-40B4-BE49-F238E27FC236}">
                <a16:creationId xmlns:a16="http://schemas.microsoft.com/office/drawing/2014/main" id="{6D56DDB1-A034-453C-85F1-6BA8B0C411E2}"/>
              </a:ext>
            </a:extLst>
          </p:cNvPr>
          <p:cNvSpPr txBox="1"/>
          <p:nvPr/>
        </p:nvSpPr>
        <p:spPr>
          <a:xfrm>
            <a:off x="5345477" y="762771"/>
            <a:ext cx="591829" cy="307777"/>
          </a:xfrm>
          <a:prstGeom prst="rect">
            <a:avLst/>
          </a:prstGeom>
          <a:noFill/>
        </p:spPr>
        <p:txBody>
          <a:bodyPr wrap="none" rtlCol="0">
            <a:spAutoFit/>
          </a:bodyPr>
          <a:lstStyle/>
          <a:p>
            <a:r>
              <a:rPr lang="it-IT" sz="1400" b="1" dirty="0"/>
              <a:t>May</a:t>
            </a:r>
          </a:p>
        </p:txBody>
      </p:sp>
      <p:sp>
        <p:nvSpPr>
          <p:cNvPr id="16" name="TextBox 15">
            <a:extLst>
              <a:ext uri="{FF2B5EF4-FFF2-40B4-BE49-F238E27FC236}">
                <a16:creationId xmlns:a16="http://schemas.microsoft.com/office/drawing/2014/main" id="{3D61EBFF-5A6D-4392-A210-C58F0B93D2A1}"/>
              </a:ext>
            </a:extLst>
          </p:cNvPr>
          <p:cNvSpPr txBox="1"/>
          <p:nvPr/>
        </p:nvSpPr>
        <p:spPr>
          <a:xfrm>
            <a:off x="6780867" y="762771"/>
            <a:ext cx="659155" cy="307777"/>
          </a:xfrm>
          <a:prstGeom prst="rect">
            <a:avLst/>
          </a:prstGeom>
          <a:noFill/>
        </p:spPr>
        <p:txBody>
          <a:bodyPr wrap="none" rtlCol="0">
            <a:spAutoFit/>
          </a:bodyPr>
          <a:lstStyle/>
          <a:p>
            <a:r>
              <a:rPr lang="it-IT" sz="1400" b="1" dirty="0"/>
              <a:t>June</a:t>
            </a:r>
          </a:p>
        </p:txBody>
      </p:sp>
      <p:sp>
        <p:nvSpPr>
          <p:cNvPr id="17" name="TextBox 16">
            <a:extLst>
              <a:ext uri="{FF2B5EF4-FFF2-40B4-BE49-F238E27FC236}">
                <a16:creationId xmlns:a16="http://schemas.microsoft.com/office/drawing/2014/main" id="{62C7D589-173E-44B1-B84D-E6E2DF10CF30}"/>
              </a:ext>
            </a:extLst>
          </p:cNvPr>
          <p:cNvSpPr txBox="1"/>
          <p:nvPr/>
        </p:nvSpPr>
        <p:spPr>
          <a:xfrm>
            <a:off x="8284385" y="745665"/>
            <a:ext cx="590226" cy="307777"/>
          </a:xfrm>
          <a:prstGeom prst="rect">
            <a:avLst/>
          </a:prstGeom>
          <a:noFill/>
        </p:spPr>
        <p:txBody>
          <a:bodyPr wrap="none" rtlCol="0">
            <a:spAutoFit/>
          </a:bodyPr>
          <a:lstStyle/>
          <a:p>
            <a:r>
              <a:rPr lang="it-IT" sz="1400" b="1" dirty="0"/>
              <a:t>July</a:t>
            </a:r>
          </a:p>
        </p:txBody>
      </p:sp>
      <p:sp>
        <p:nvSpPr>
          <p:cNvPr id="18" name="TextBox 17">
            <a:extLst>
              <a:ext uri="{FF2B5EF4-FFF2-40B4-BE49-F238E27FC236}">
                <a16:creationId xmlns:a16="http://schemas.microsoft.com/office/drawing/2014/main" id="{269A6510-4418-4689-86BA-00C3A3866792}"/>
              </a:ext>
            </a:extLst>
          </p:cNvPr>
          <p:cNvSpPr txBox="1"/>
          <p:nvPr/>
        </p:nvSpPr>
        <p:spPr>
          <a:xfrm>
            <a:off x="9601954" y="740998"/>
            <a:ext cx="893193" cy="307777"/>
          </a:xfrm>
          <a:prstGeom prst="rect">
            <a:avLst/>
          </a:prstGeom>
          <a:noFill/>
        </p:spPr>
        <p:txBody>
          <a:bodyPr wrap="none" rtlCol="0">
            <a:spAutoFit/>
          </a:bodyPr>
          <a:lstStyle/>
          <a:p>
            <a:r>
              <a:rPr lang="it-IT" sz="1400" b="1" dirty="0"/>
              <a:t>August</a:t>
            </a:r>
          </a:p>
        </p:txBody>
      </p:sp>
      <p:pic>
        <p:nvPicPr>
          <p:cNvPr id="23" name="Picture 22">
            <a:extLst>
              <a:ext uri="{FF2B5EF4-FFF2-40B4-BE49-F238E27FC236}">
                <a16:creationId xmlns:a16="http://schemas.microsoft.com/office/drawing/2014/main" id="{2FAAA62D-7ED4-4165-A30D-D6240C5B7E96}"/>
              </a:ext>
            </a:extLst>
          </p:cNvPr>
          <p:cNvPicPr>
            <a:picLocks noChangeAspect="1"/>
          </p:cNvPicPr>
          <p:nvPr/>
        </p:nvPicPr>
        <p:blipFill>
          <a:blip r:embed="rId2">
            <a:duotone>
              <a:schemeClr val="accent5">
                <a:shade val="45000"/>
                <a:satMod val="135000"/>
              </a:schemeClr>
              <a:prstClr val="white"/>
            </a:duotone>
          </a:blip>
          <a:stretch>
            <a:fillRect/>
          </a:stretch>
        </p:blipFill>
        <p:spPr>
          <a:xfrm>
            <a:off x="6767507" y="6331017"/>
            <a:ext cx="317019" cy="317019"/>
          </a:xfrm>
          <a:prstGeom prst="rect">
            <a:avLst/>
          </a:prstGeom>
        </p:spPr>
      </p:pic>
      <p:pic>
        <p:nvPicPr>
          <p:cNvPr id="24" name="Picture 23">
            <a:extLst>
              <a:ext uri="{FF2B5EF4-FFF2-40B4-BE49-F238E27FC236}">
                <a16:creationId xmlns:a16="http://schemas.microsoft.com/office/drawing/2014/main" id="{D2E55A6D-DD9D-4ED7-8FB9-C70E5DFEAD7E}"/>
              </a:ext>
            </a:extLst>
          </p:cNvPr>
          <p:cNvPicPr>
            <a:picLocks noChangeAspect="1"/>
          </p:cNvPicPr>
          <p:nvPr/>
        </p:nvPicPr>
        <p:blipFill>
          <a:blip r:embed="rId2">
            <a:duotone>
              <a:schemeClr val="accent5">
                <a:shade val="45000"/>
                <a:satMod val="135000"/>
              </a:schemeClr>
              <a:prstClr val="white"/>
            </a:duotone>
          </a:blip>
          <a:stretch>
            <a:fillRect/>
          </a:stretch>
        </p:blipFill>
        <p:spPr>
          <a:xfrm>
            <a:off x="7686459" y="6340132"/>
            <a:ext cx="317019" cy="317019"/>
          </a:xfrm>
          <a:prstGeom prst="rect">
            <a:avLst/>
          </a:prstGeom>
        </p:spPr>
      </p:pic>
      <p:cxnSp>
        <p:nvCxnSpPr>
          <p:cNvPr id="31" name="Straight Connector 30">
            <a:extLst>
              <a:ext uri="{FF2B5EF4-FFF2-40B4-BE49-F238E27FC236}">
                <a16:creationId xmlns:a16="http://schemas.microsoft.com/office/drawing/2014/main" id="{32F9C5A7-7E89-4EEA-A7DD-B9D0A206729B}"/>
              </a:ext>
            </a:extLst>
          </p:cNvPr>
          <p:cNvCxnSpPr>
            <a:cxnSpLocks/>
          </p:cNvCxnSpPr>
          <p:nvPr/>
        </p:nvCxnSpPr>
        <p:spPr>
          <a:xfrm>
            <a:off x="2760995" y="1030401"/>
            <a:ext cx="0" cy="5328000"/>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2" name="Isosceles Triangle 31">
            <a:extLst>
              <a:ext uri="{FF2B5EF4-FFF2-40B4-BE49-F238E27FC236}">
                <a16:creationId xmlns:a16="http://schemas.microsoft.com/office/drawing/2014/main" id="{C2B5C249-4DED-4C21-B757-2FD7422C7D66}"/>
              </a:ext>
            </a:extLst>
          </p:cNvPr>
          <p:cNvSpPr/>
          <p:nvPr/>
        </p:nvSpPr>
        <p:spPr>
          <a:xfrm>
            <a:off x="2581103" y="6384135"/>
            <a:ext cx="359783" cy="218202"/>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Rectangle 32">
            <a:extLst>
              <a:ext uri="{FF2B5EF4-FFF2-40B4-BE49-F238E27FC236}">
                <a16:creationId xmlns:a16="http://schemas.microsoft.com/office/drawing/2014/main" id="{7C9DE717-0A0F-44D5-B71C-C2F5233612C8}"/>
              </a:ext>
            </a:extLst>
          </p:cNvPr>
          <p:cNvSpPr/>
          <p:nvPr/>
        </p:nvSpPr>
        <p:spPr>
          <a:xfrm>
            <a:off x="2764754" y="1105614"/>
            <a:ext cx="806881"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Picture 33">
            <a:extLst>
              <a:ext uri="{FF2B5EF4-FFF2-40B4-BE49-F238E27FC236}">
                <a16:creationId xmlns:a16="http://schemas.microsoft.com/office/drawing/2014/main" id="{B2770F72-830E-40C0-8E87-04E47A392830}"/>
              </a:ext>
            </a:extLst>
          </p:cNvPr>
          <p:cNvPicPr>
            <a:picLocks noChangeAspect="1"/>
          </p:cNvPicPr>
          <p:nvPr/>
        </p:nvPicPr>
        <p:blipFill>
          <a:blip r:embed="rId2"/>
          <a:stretch>
            <a:fillRect/>
          </a:stretch>
        </p:blipFill>
        <p:spPr>
          <a:xfrm>
            <a:off x="3277229" y="2703027"/>
            <a:ext cx="317019" cy="317019"/>
          </a:xfrm>
          <a:prstGeom prst="rect">
            <a:avLst/>
          </a:prstGeom>
        </p:spPr>
      </p:pic>
      <p:pic>
        <p:nvPicPr>
          <p:cNvPr id="36" name="Picture 35">
            <a:extLst>
              <a:ext uri="{FF2B5EF4-FFF2-40B4-BE49-F238E27FC236}">
                <a16:creationId xmlns:a16="http://schemas.microsoft.com/office/drawing/2014/main" id="{51427440-B7E3-4A2B-86FF-0C5020058CE1}"/>
              </a:ext>
            </a:extLst>
          </p:cNvPr>
          <p:cNvPicPr>
            <a:picLocks noChangeAspect="1"/>
          </p:cNvPicPr>
          <p:nvPr/>
        </p:nvPicPr>
        <p:blipFill>
          <a:blip r:embed="rId2"/>
          <a:stretch>
            <a:fillRect/>
          </a:stretch>
        </p:blipFill>
        <p:spPr>
          <a:xfrm>
            <a:off x="4743888" y="2397248"/>
            <a:ext cx="317019" cy="317019"/>
          </a:xfrm>
          <a:prstGeom prst="rect">
            <a:avLst/>
          </a:prstGeom>
        </p:spPr>
      </p:pic>
      <p:sp>
        <p:nvSpPr>
          <p:cNvPr id="38" name="Rectangle 37">
            <a:extLst>
              <a:ext uri="{FF2B5EF4-FFF2-40B4-BE49-F238E27FC236}">
                <a16:creationId xmlns:a16="http://schemas.microsoft.com/office/drawing/2014/main" id="{DFED0A5F-B3D6-4D7F-B077-83C4E7449317}"/>
              </a:ext>
            </a:extLst>
          </p:cNvPr>
          <p:cNvSpPr/>
          <p:nvPr/>
        </p:nvSpPr>
        <p:spPr>
          <a:xfrm>
            <a:off x="2901867" y="1318353"/>
            <a:ext cx="792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ctangle 40">
            <a:extLst>
              <a:ext uri="{FF2B5EF4-FFF2-40B4-BE49-F238E27FC236}">
                <a16:creationId xmlns:a16="http://schemas.microsoft.com/office/drawing/2014/main" id="{C9E9B556-D07B-4ECA-AA95-7A61B65F9AA7}"/>
              </a:ext>
            </a:extLst>
          </p:cNvPr>
          <p:cNvSpPr/>
          <p:nvPr/>
        </p:nvSpPr>
        <p:spPr>
          <a:xfrm>
            <a:off x="3584300" y="1105614"/>
            <a:ext cx="432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ctangle 41">
            <a:extLst>
              <a:ext uri="{FF2B5EF4-FFF2-40B4-BE49-F238E27FC236}">
                <a16:creationId xmlns:a16="http://schemas.microsoft.com/office/drawing/2014/main" id="{5E04C5BD-599C-49B9-A7EE-B4ECAB07F1BB}"/>
              </a:ext>
            </a:extLst>
          </p:cNvPr>
          <p:cNvSpPr/>
          <p:nvPr/>
        </p:nvSpPr>
        <p:spPr>
          <a:xfrm>
            <a:off x="4016300" y="1105614"/>
            <a:ext cx="288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Rectangle 42">
            <a:extLst>
              <a:ext uri="{FF2B5EF4-FFF2-40B4-BE49-F238E27FC236}">
                <a16:creationId xmlns:a16="http://schemas.microsoft.com/office/drawing/2014/main" id="{C98B31F8-B3FA-4119-B673-D5C2D3F7685A}"/>
              </a:ext>
            </a:extLst>
          </p:cNvPr>
          <p:cNvSpPr/>
          <p:nvPr/>
        </p:nvSpPr>
        <p:spPr>
          <a:xfrm>
            <a:off x="3699379" y="1318353"/>
            <a:ext cx="288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Rectangle 43">
            <a:extLst>
              <a:ext uri="{FF2B5EF4-FFF2-40B4-BE49-F238E27FC236}">
                <a16:creationId xmlns:a16="http://schemas.microsoft.com/office/drawing/2014/main" id="{653E6BA6-8332-4349-A2AF-761F3B679A58}"/>
              </a:ext>
            </a:extLst>
          </p:cNvPr>
          <p:cNvSpPr/>
          <p:nvPr/>
        </p:nvSpPr>
        <p:spPr>
          <a:xfrm>
            <a:off x="3982087" y="1318353"/>
            <a:ext cx="288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Rectangle 44">
            <a:extLst>
              <a:ext uri="{FF2B5EF4-FFF2-40B4-BE49-F238E27FC236}">
                <a16:creationId xmlns:a16="http://schemas.microsoft.com/office/drawing/2014/main" id="{EC7D66D4-B32F-4EEA-9C12-B21F0C76FE8D}"/>
              </a:ext>
            </a:extLst>
          </p:cNvPr>
          <p:cNvSpPr/>
          <p:nvPr/>
        </p:nvSpPr>
        <p:spPr>
          <a:xfrm>
            <a:off x="4221809" y="2799274"/>
            <a:ext cx="648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5" name="Picture 34">
            <a:extLst>
              <a:ext uri="{FF2B5EF4-FFF2-40B4-BE49-F238E27FC236}">
                <a16:creationId xmlns:a16="http://schemas.microsoft.com/office/drawing/2014/main" id="{B31F8DCE-D73A-41C5-A663-9DAF15F088EC}"/>
              </a:ext>
            </a:extLst>
          </p:cNvPr>
          <p:cNvPicPr>
            <a:picLocks noChangeAspect="1"/>
          </p:cNvPicPr>
          <p:nvPr/>
        </p:nvPicPr>
        <p:blipFill>
          <a:blip r:embed="rId2"/>
          <a:stretch>
            <a:fillRect/>
          </a:stretch>
        </p:blipFill>
        <p:spPr>
          <a:xfrm>
            <a:off x="4743889" y="2699027"/>
            <a:ext cx="317019" cy="317019"/>
          </a:xfrm>
          <a:prstGeom prst="rect">
            <a:avLst/>
          </a:prstGeom>
        </p:spPr>
      </p:pic>
      <p:sp>
        <p:nvSpPr>
          <p:cNvPr id="46" name="Rectangle 45">
            <a:extLst>
              <a:ext uri="{FF2B5EF4-FFF2-40B4-BE49-F238E27FC236}">
                <a16:creationId xmlns:a16="http://schemas.microsoft.com/office/drawing/2014/main" id="{4ABB9E65-6F93-4A83-A019-D80B4EBDB068}"/>
              </a:ext>
            </a:extLst>
          </p:cNvPr>
          <p:cNvSpPr/>
          <p:nvPr/>
        </p:nvSpPr>
        <p:spPr>
          <a:xfrm>
            <a:off x="5614880" y="2480403"/>
            <a:ext cx="75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7" name="Picture 36">
            <a:extLst>
              <a:ext uri="{FF2B5EF4-FFF2-40B4-BE49-F238E27FC236}">
                <a16:creationId xmlns:a16="http://schemas.microsoft.com/office/drawing/2014/main" id="{269F9E0E-D774-4EB0-B9FC-E5650E415CF9}"/>
              </a:ext>
            </a:extLst>
          </p:cNvPr>
          <p:cNvPicPr>
            <a:picLocks noChangeAspect="1"/>
          </p:cNvPicPr>
          <p:nvPr/>
        </p:nvPicPr>
        <p:blipFill>
          <a:blip r:embed="rId2"/>
          <a:stretch>
            <a:fillRect/>
          </a:stretch>
        </p:blipFill>
        <p:spPr>
          <a:xfrm>
            <a:off x="6198770" y="2397248"/>
            <a:ext cx="317019" cy="317019"/>
          </a:xfrm>
          <a:prstGeom prst="rect">
            <a:avLst/>
          </a:prstGeom>
        </p:spPr>
      </p:pic>
      <p:sp>
        <p:nvSpPr>
          <p:cNvPr id="47" name="Rectangle 46">
            <a:extLst>
              <a:ext uri="{FF2B5EF4-FFF2-40B4-BE49-F238E27FC236}">
                <a16:creationId xmlns:a16="http://schemas.microsoft.com/office/drawing/2014/main" id="{4244D1B9-3E45-46C8-8907-D6B5C56B3163}"/>
              </a:ext>
            </a:extLst>
          </p:cNvPr>
          <p:cNvSpPr/>
          <p:nvPr/>
        </p:nvSpPr>
        <p:spPr>
          <a:xfrm>
            <a:off x="3683177" y="1524517"/>
            <a:ext cx="100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ctangle 47">
            <a:extLst>
              <a:ext uri="{FF2B5EF4-FFF2-40B4-BE49-F238E27FC236}">
                <a16:creationId xmlns:a16="http://schemas.microsoft.com/office/drawing/2014/main" id="{64FA1056-8A54-473A-9973-B0A2AEA1AB46}"/>
              </a:ext>
            </a:extLst>
          </p:cNvPr>
          <p:cNvSpPr/>
          <p:nvPr/>
        </p:nvSpPr>
        <p:spPr>
          <a:xfrm>
            <a:off x="4685963" y="1524516"/>
            <a:ext cx="540000" cy="133200"/>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Rectangle 48">
            <a:extLst>
              <a:ext uri="{FF2B5EF4-FFF2-40B4-BE49-F238E27FC236}">
                <a16:creationId xmlns:a16="http://schemas.microsoft.com/office/drawing/2014/main" id="{10717B72-A164-4911-AD61-63F5CC3C333B}"/>
              </a:ext>
            </a:extLst>
          </p:cNvPr>
          <p:cNvSpPr/>
          <p:nvPr/>
        </p:nvSpPr>
        <p:spPr>
          <a:xfrm>
            <a:off x="5173949" y="1524517"/>
            <a:ext cx="432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Rectangle 49">
            <a:extLst>
              <a:ext uri="{FF2B5EF4-FFF2-40B4-BE49-F238E27FC236}">
                <a16:creationId xmlns:a16="http://schemas.microsoft.com/office/drawing/2014/main" id="{F3C92553-FB29-4E40-AE84-9C2B30B225BB}"/>
              </a:ext>
            </a:extLst>
          </p:cNvPr>
          <p:cNvSpPr/>
          <p:nvPr/>
        </p:nvSpPr>
        <p:spPr>
          <a:xfrm>
            <a:off x="7811792" y="5877758"/>
            <a:ext cx="154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1" name="Picture 50">
            <a:extLst>
              <a:ext uri="{FF2B5EF4-FFF2-40B4-BE49-F238E27FC236}">
                <a16:creationId xmlns:a16="http://schemas.microsoft.com/office/drawing/2014/main" id="{78B2B298-0590-46A6-A8F1-CEB1ECA7B838}"/>
              </a:ext>
            </a:extLst>
          </p:cNvPr>
          <p:cNvPicPr>
            <a:picLocks noChangeAspect="1"/>
          </p:cNvPicPr>
          <p:nvPr/>
        </p:nvPicPr>
        <p:blipFill>
          <a:blip r:embed="rId2"/>
          <a:stretch>
            <a:fillRect/>
          </a:stretch>
        </p:blipFill>
        <p:spPr>
          <a:xfrm>
            <a:off x="7702333" y="5770845"/>
            <a:ext cx="317019" cy="317019"/>
          </a:xfrm>
          <a:prstGeom prst="rect">
            <a:avLst/>
          </a:prstGeom>
        </p:spPr>
      </p:pic>
      <p:sp>
        <p:nvSpPr>
          <p:cNvPr id="52" name="Rectangle 51">
            <a:extLst>
              <a:ext uri="{FF2B5EF4-FFF2-40B4-BE49-F238E27FC236}">
                <a16:creationId xmlns:a16="http://schemas.microsoft.com/office/drawing/2014/main" id="{93AEC081-A86A-41A3-AC9E-B71D6948E039}"/>
              </a:ext>
            </a:extLst>
          </p:cNvPr>
          <p:cNvSpPr/>
          <p:nvPr/>
        </p:nvSpPr>
        <p:spPr>
          <a:xfrm>
            <a:off x="8842864" y="5877758"/>
            <a:ext cx="432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3" name="Picture 52">
            <a:extLst>
              <a:ext uri="{FF2B5EF4-FFF2-40B4-BE49-F238E27FC236}">
                <a16:creationId xmlns:a16="http://schemas.microsoft.com/office/drawing/2014/main" id="{AAF8642C-5DAB-4FDE-9164-E4131F3287AF}"/>
              </a:ext>
            </a:extLst>
          </p:cNvPr>
          <p:cNvPicPr>
            <a:picLocks noChangeAspect="1"/>
          </p:cNvPicPr>
          <p:nvPr/>
        </p:nvPicPr>
        <p:blipFill>
          <a:blip r:embed="rId2"/>
          <a:stretch>
            <a:fillRect/>
          </a:stretch>
        </p:blipFill>
        <p:spPr>
          <a:xfrm>
            <a:off x="9168993" y="5766845"/>
            <a:ext cx="317019" cy="317019"/>
          </a:xfrm>
          <a:prstGeom prst="rect">
            <a:avLst/>
          </a:prstGeom>
        </p:spPr>
      </p:pic>
      <p:sp>
        <p:nvSpPr>
          <p:cNvPr id="55" name="Rectangle 54">
            <a:extLst>
              <a:ext uri="{FF2B5EF4-FFF2-40B4-BE49-F238E27FC236}">
                <a16:creationId xmlns:a16="http://schemas.microsoft.com/office/drawing/2014/main" id="{B741977F-FEFB-4F30-BA16-A4616B040CE5}"/>
              </a:ext>
            </a:extLst>
          </p:cNvPr>
          <p:cNvSpPr/>
          <p:nvPr/>
        </p:nvSpPr>
        <p:spPr>
          <a:xfrm>
            <a:off x="4914678" y="1762701"/>
            <a:ext cx="1116000" cy="13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Rectangle 55">
            <a:extLst>
              <a:ext uri="{FF2B5EF4-FFF2-40B4-BE49-F238E27FC236}">
                <a16:creationId xmlns:a16="http://schemas.microsoft.com/office/drawing/2014/main" id="{4DA9C8D7-A7E6-4A38-ADDE-150A2E2DFAA7}"/>
              </a:ext>
            </a:extLst>
          </p:cNvPr>
          <p:cNvSpPr/>
          <p:nvPr/>
        </p:nvSpPr>
        <p:spPr>
          <a:xfrm>
            <a:off x="6001284" y="1761984"/>
            <a:ext cx="540000" cy="133200"/>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ctangle 56">
            <a:extLst>
              <a:ext uri="{FF2B5EF4-FFF2-40B4-BE49-F238E27FC236}">
                <a16:creationId xmlns:a16="http://schemas.microsoft.com/office/drawing/2014/main" id="{77B53F15-84DD-458A-93FA-6BF7D17D55F8}"/>
              </a:ext>
            </a:extLst>
          </p:cNvPr>
          <p:cNvSpPr/>
          <p:nvPr/>
        </p:nvSpPr>
        <p:spPr>
          <a:xfrm>
            <a:off x="6489270" y="1762701"/>
            <a:ext cx="432000" cy="1332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ctangle 64">
            <a:extLst>
              <a:ext uri="{FF2B5EF4-FFF2-40B4-BE49-F238E27FC236}">
                <a16:creationId xmlns:a16="http://schemas.microsoft.com/office/drawing/2014/main" id="{A52EF551-40B9-47CF-8EA7-13E1286A6924}"/>
              </a:ext>
            </a:extLst>
          </p:cNvPr>
          <p:cNvSpPr/>
          <p:nvPr/>
        </p:nvSpPr>
        <p:spPr>
          <a:xfrm>
            <a:off x="5439810" y="2271704"/>
            <a:ext cx="100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Rectangle 65">
            <a:extLst>
              <a:ext uri="{FF2B5EF4-FFF2-40B4-BE49-F238E27FC236}">
                <a16:creationId xmlns:a16="http://schemas.microsoft.com/office/drawing/2014/main" id="{4AF7DE09-C55F-408A-903F-2493E4C81F02}"/>
              </a:ext>
            </a:extLst>
          </p:cNvPr>
          <p:cNvSpPr/>
          <p:nvPr/>
        </p:nvSpPr>
        <p:spPr>
          <a:xfrm>
            <a:off x="6238795" y="2270986"/>
            <a:ext cx="540000" cy="133200"/>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Rectangle 66">
            <a:extLst>
              <a:ext uri="{FF2B5EF4-FFF2-40B4-BE49-F238E27FC236}">
                <a16:creationId xmlns:a16="http://schemas.microsoft.com/office/drawing/2014/main" id="{3384AB9A-292B-47AD-950F-44DBB468E436}"/>
              </a:ext>
            </a:extLst>
          </p:cNvPr>
          <p:cNvSpPr/>
          <p:nvPr/>
        </p:nvSpPr>
        <p:spPr>
          <a:xfrm>
            <a:off x="6726781" y="2271704"/>
            <a:ext cx="180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Rectangle 67">
            <a:extLst>
              <a:ext uri="{FF2B5EF4-FFF2-40B4-BE49-F238E27FC236}">
                <a16:creationId xmlns:a16="http://schemas.microsoft.com/office/drawing/2014/main" id="{297BA2C0-217D-4F74-973E-2D7230AF0F10}"/>
              </a:ext>
            </a:extLst>
          </p:cNvPr>
          <p:cNvSpPr/>
          <p:nvPr/>
        </p:nvSpPr>
        <p:spPr>
          <a:xfrm>
            <a:off x="4232470" y="3037123"/>
            <a:ext cx="3612500" cy="1317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Rectangle 68">
            <a:extLst>
              <a:ext uri="{FF2B5EF4-FFF2-40B4-BE49-F238E27FC236}">
                <a16:creationId xmlns:a16="http://schemas.microsoft.com/office/drawing/2014/main" id="{78D80C96-303D-49BB-A126-FE280C7FA7FD}"/>
              </a:ext>
            </a:extLst>
          </p:cNvPr>
          <p:cNvSpPr/>
          <p:nvPr/>
        </p:nvSpPr>
        <p:spPr>
          <a:xfrm>
            <a:off x="4232470" y="5633414"/>
            <a:ext cx="3612498" cy="1317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Rectangle 69">
            <a:extLst>
              <a:ext uri="{FF2B5EF4-FFF2-40B4-BE49-F238E27FC236}">
                <a16:creationId xmlns:a16="http://schemas.microsoft.com/office/drawing/2014/main" id="{D2F502AB-D6CD-4672-8B6E-60AE9EE59570}"/>
              </a:ext>
            </a:extLst>
          </p:cNvPr>
          <p:cNvSpPr/>
          <p:nvPr/>
        </p:nvSpPr>
        <p:spPr>
          <a:xfrm>
            <a:off x="4269207" y="3270188"/>
            <a:ext cx="39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Rectangle 70">
            <a:extLst>
              <a:ext uri="{FF2B5EF4-FFF2-40B4-BE49-F238E27FC236}">
                <a16:creationId xmlns:a16="http://schemas.microsoft.com/office/drawing/2014/main" id="{4615DAB9-B0F0-4F60-A2E9-474AA0A439EE}"/>
              </a:ext>
            </a:extLst>
          </p:cNvPr>
          <p:cNvSpPr/>
          <p:nvPr/>
        </p:nvSpPr>
        <p:spPr>
          <a:xfrm>
            <a:off x="4660319" y="3270188"/>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Rectangle 71">
            <a:extLst>
              <a:ext uri="{FF2B5EF4-FFF2-40B4-BE49-F238E27FC236}">
                <a16:creationId xmlns:a16="http://schemas.microsoft.com/office/drawing/2014/main" id="{141335D2-F3F8-423A-9B5A-B16C2AE82C52}"/>
              </a:ext>
            </a:extLst>
          </p:cNvPr>
          <p:cNvSpPr/>
          <p:nvPr/>
        </p:nvSpPr>
        <p:spPr>
          <a:xfrm>
            <a:off x="4874447" y="3270188"/>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Rectangle 72">
            <a:extLst>
              <a:ext uri="{FF2B5EF4-FFF2-40B4-BE49-F238E27FC236}">
                <a16:creationId xmlns:a16="http://schemas.microsoft.com/office/drawing/2014/main" id="{181EC179-AD1B-449F-9E56-0CA681CBCDBB}"/>
              </a:ext>
            </a:extLst>
          </p:cNvPr>
          <p:cNvSpPr/>
          <p:nvPr/>
        </p:nvSpPr>
        <p:spPr>
          <a:xfrm>
            <a:off x="4426661" y="3940517"/>
            <a:ext cx="144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Rectangle 73">
            <a:extLst>
              <a:ext uri="{FF2B5EF4-FFF2-40B4-BE49-F238E27FC236}">
                <a16:creationId xmlns:a16="http://schemas.microsoft.com/office/drawing/2014/main" id="{6E974CDF-64E4-417A-8E46-FE69C7D638F8}"/>
              </a:ext>
            </a:extLst>
          </p:cNvPr>
          <p:cNvSpPr/>
          <p:nvPr/>
        </p:nvSpPr>
        <p:spPr>
          <a:xfrm>
            <a:off x="4581553" y="3940517"/>
            <a:ext cx="108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Rectangle 74">
            <a:extLst>
              <a:ext uri="{FF2B5EF4-FFF2-40B4-BE49-F238E27FC236}">
                <a16:creationId xmlns:a16="http://schemas.microsoft.com/office/drawing/2014/main" id="{8F7D4EE6-A550-4B2F-8F90-4A44B5E67A90}"/>
              </a:ext>
            </a:extLst>
          </p:cNvPr>
          <p:cNvSpPr/>
          <p:nvPr/>
        </p:nvSpPr>
        <p:spPr>
          <a:xfrm>
            <a:off x="4689001" y="3940517"/>
            <a:ext cx="108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Rectangle 75">
            <a:extLst>
              <a:ext uri="{FF2B5EF4-FFF2-40B4-BE49-F238E27FC236}">
                <a16:creationId xmlns:a16="http://schemas.microsoft.com/office/drawing/2014/main" id="{CFA7837E-D1B6-42B8-9397-52B7EE55E6A8}"/>
              </a:ext>
            </a:extLst>
          </p:cNvPr>
          <p:cNvSpPr/>
          <p:nvPr/>
        </p:nvSpPr>
        <p:spPr>
          <a:xfrm>
            <a:off x="4575868" y="4227689"/>
            <a:ext cx="21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Rectangle 76">
            <a:extLst>
              <a:ext uri="{FF2B5EF4-FFF2-40B4-BE49-F238E27FC236}">
                <a16:creationId xmlns:a16="http://schemas.microsoft.com/office/drawing/2014/main" id="{9437469E-E0CE-4143-897D-FA49A9536464}"/>
              </a:ext>
            </a:extLst>
          </p:cNvPr>
          <p:cNvSpPr/>
          <p:nvPr/>
        </p:nvSpPr>
        <p:spPr>
          <a:xfrm>
            <a:off x="4799340" y="4227689"/>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Rectangle 77">
            <a:extLst>
              <a:ext uri="{FF2B5EF4-FFF2-40B4-BE49-F238E27FC236}">
                <a16:creationId xmlns:a16="http://schemas.microsoft.com/office/drawing/2014/main" id="{2B3E2DBC-69D7-4499-B488-02E13BF4229F}"/>
              </a:ext>
            </a:extLst>
          </p:cNvPr>
          <p:cNvSpPr/>
          <p:nvPr/>
        </p:nvSpPr>
        <p:spPr>
          <a:xfrm>
            <a:off x="5013468" y="4227689"/>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Rectangle 78">
            <a:extLst>
              <a:ext uri="{FF2B5EF4-FFF2-40B4-BE49-F238E27FC236}">
                <a16:creationId xmlns:a16="http://schemas.microsoft.com/office/drawing/2014/main" id="{C046BEDF-5667-4653-A9DD-D701A0072B85}"/>
              </a:ext>
            </a:extLst>
          </p:cNvPr>
          <p:cNvSpPr/>
          <p:nvPr/>
        </p:nvSpPr>
        <p:spPr>
          <a:xfrm>
            <a:off x="4577696" y="3756551"/>
            <a:ext cx="144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Rectangle 79">
            <a:extLst>
              <a:ext uri="{FF2B5EF4-FFF2-40B4-BE49-F238E27FC236}">
                <a16:creationId xmlns:a16="http://schemas.microsoft.com/office/drawing/2014/main" id="{2E275FDA-6BD7-4EE6-AEC4-3EF5636B887A}"/>
              </a:ext>
            </a:extLst>
          </p:cNvPr>
          <p:cNvSpPr/>
          <p:nvPr/>
        </p:nvSpPr>
        <p:spPr>
          <a:xfrm>
            <a:off x="4732588" y="3756551"/>
            <a:ext cx="108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Rectangle 80">
            <a:extLst>
              <a:ext uri="{FF2B5EF4-FFF2-40B4-BE49-F238E27FC236}">
                <a16:creationId xmlns:a16="http://schemas.microsoft.com/office/drawing/2014/main" id="{7B3933D8-9E92-4B47-8314-CDF59EB44842}"/>
              </a:ext>
            </a:extLst>
          </p:cNvPr>
          <p:cNvSpPr/>
          <p:nvPr/>
        </p:nvSpPr>
        <p:spPr>
          <a:xfrm>
            <a:off x="4840036" y="3756551"/>
            <a:ext cx="108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Rectangle 81">
            <a:extLst>
              <a:ext uri="{FF2B5EF4-FFF2-40B4-BE49-F238E27FC236}">
                <a16:creationId xmlns:a16="http://schemas.microsoft.com/office/drawing/2014/main" id="{50E90B21-CEA7-4714-B199-980B32321D80}"/>
              </a:ext>
            </a:extLst>
          </p:cNvPr>
          <p:cNvSpPr/>
          <p:nvPr/>
        </p:nvSpPr>
        <p:spPr>
          <a:xfrm>
            <a:off x="5767299" y="4633673"/>
            <a:ext cx="39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Rectangle 82">
            <a:extLst>
              <a:ext uri="{FF2B5EF4-FFF2-40B4-BE49-F238E27FC236}">
                <a16:creationId xmlns:a16="http://schemas.microsoft.com/office/drawing/2014/main" id="{C250F2B6-8559-447E-9B3E-7B786E78FD0E}"/>
              </a:ext>
            </a:extLst>
          </p:cNvPr>
          <p:cNvSpPr/>
          <p:nvPr/>
        </p:nvSpPr>
        <p:spPr>
          <a:xfrm>
            <a:off x="6158411" y="4633673"/>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Rectangle 83">
            <a:extLst>
              <a:ext uri="{FF2B5EF4-FFF2-40B4-BE49-F238E27FC236}">
                <a16:creationId xmlns:a16="http://schemas.microsoft.com/office/drawing/2014/main" id="{A3814950-BF3D-4DB7-9D27-85178C30B0C3}"/>
              </a:ext>
            </a:extLst>
          </p:cNvPr>
          <p:cNvSpPr/>
          <p:nvPr/>
        </p:nvSpPr>
        <p:spPr>
          <a:xfrm>
            <a:off x="6372539" y="4633673"/>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Rectangle 84">
            <a:extLst>
              <a:ext uri="{FF2B5EF4-FFF2-40B4-BE49-F238E27FC236}">
                <a16:creationId xmlns:a16="http://schemas.microsoft.com/office/drawing/2014/main" id="{9B6E274A-3BBE-4E71-982E-01985DC166F7}"/>
              </a:ext>
            </a:extLst>
          </p:cNvPr>
          <p:cNvSpPr/>
          <p:nvPr/>
        </p:nvSpPr>
        <p:spPr>
          <a:xfrm>
            <a:off x="6355760" y="4948636"/>
            <a:ext cx="39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Rectangle 85">
            <a:extLst>
              <a:ext uri="{FF2B5EF4-FFF2-40B4-BE49-F238E27FC236}">
                <a16:creationId xmlns:a16="http://schemas.microsoft.com/office/drawing/2014/main" id="{535FED43-5AEA-4200-99AA-CEFAA77E4FD7}"/>
              </a:ext>
            </a:extLst>
          </p:cNvPr>
          <p:cNvSpPr/>
          <p:nvPr/>
        </p:nvSpPr>
        <p:spPr>
          <a:xfrm>
            <a:off x="6617332" y="4948636"/>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Rectangle 86">
            <a:extLst>
              <a:ext uri="{FF2B5EF4-FFF2-40B4-BE49-F238E27FC236}">
                <a16:creationId xmlns:a16="http://schemas.microsoft.com/office/drawing/2014/main" id="{633BAD38-3538-4134-B282-F87A42E96F38}"/>
              </a:ext>
            </a:extLst>
          </p:cNvPr>
          <p:cNvSpPr/>
          <p:nvPr/>
        </p:nvSpPr>
        <p:spPr>
          <a:xfrm>
            <a:off x="6831460" y="4948636"/>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Rectangle 87">
            <a:extLst>
              <a:ext uri="{FF2B5EF4-FFF2-40B4-BE49-F238E27FC236}">
                <a16:creationId xmlns:a16="http://schemas.microsoft.com/office/drawing/2014/main" id="{03D7AE63-207A-4568-9D2D-3A3886AB394B}"/>
              </a:ext>
            </a:extLst>
          </p:cNvPr>
          <p:cNvSpPr/>
          <p:nvPr/>
        </p:nvSpPr>
        <p:spPr>
          <a:xfrm>
            <a:off x="6242095" y="3500641"/>
            <a:ext cx="39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Rectangle 88">
            <a:extLst>
              <a:ext uri="{FF2B5EF4-FFF2-40B4-BE49-F238E27FC236}">
                <a16:creationId xmlns:a16="http://schemas.microsoft.com/office/drawing/2014/main" id="{E89105F6-A97D-46F0-9FD3-D9931D3B5859}"/>
              </a:ext>
            </a:extLst>
          </p:cNvPr>
          <p:cNvSpPr/>
          <p:nvPr/>
        </p:nvSpPr>
        <p:spPr>
          <a:xfrm>
            <a:off x="6551927" y="3500641"/>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0" name="Rectangle 89">
            <a:extLst>
              <a:ext uri="{FF2B5EF4-FFF2-40B4-BE49-F238E27FC236}">
                <a16:creationId xmlns:a16="http://schemas.microsoft.com/office/drawing/2014/main" id="{ABC8A348-D7F5-4909-9E6E-6DD0F07173C4}"/>
              </a:ext>
            </a:extLst>
          </p:cNvPr>
          <p:cNvSpPr/>
          <p:nvPr/>
        </p:nvSpPr>
        <p:spPr>
          <a:xfrm>
            <a:off x="6766055" y="3500641"/>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Rectangle 90">
            <a:extLst>
              <a:ext uri="{FF2B5EF4-FFF2-40B4-BE49-F238E27FC236}">
                <a16:creationId xmlns:a16="http://schemas.microsoft.com/office/drawing/2014/main" id="{7F4AC5E2-D861-4713-8E86-13ED2FA757CF}"/>
              </a:ext>
            </a:extLst>
          </p:cNvPr>
          <p:cNvSpPr/>
          <p:nvPr/>
        </p:nvSpPr>
        <p:spPr>
          <a:xfrm>
            <a:off x="5226450" y="2026118"/>
            <a:ext cx="1008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Rectangle 91">
            <a:extLst>
              <a:ext uri="{FF2B5EF4-FFF2-40B4-BE49-F238E27FC236}">
                <a16:creationId xmlns:a16="http://schemas.microsoft.com/office/drawing/2014/main" id="{BECD56A5-F547-4F87-84C8-9479DFA00C5F}"/>
              </a:ext>
            </a:extLst>
          </p:cNvPr>
          <p:cNvSpPr/>
          <p:nvPr/>
        </p:nvSpPr>
        <p:spPr>
          <a:xfrm>
            <a:off x="6025435" y="2025400"/>
            <a:ext cx="540000" cy="133200"/>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3" name="Rectangle 92">
            <a:extLst>
              <a:ext uri="{FF2B5EF4-FFF2-40B4-BE49-F238E27FC236}">
                <a16:creationId xmlns:a16="http://schemas.microsoft.com/office/drawing/2014/main" id="{71FE1694-729B-49D8-A335-C071538B7641}"/>
              </a:ext>
            </a:extLst>
          </p:cNvPr>
          <p:cNvSpPr/>
          <p:nvPr/>
        </p:nvSpPr>
        <p:spPr>
          <a:xfrm>
            <a:off x="6513421" y="2026118"/>
            <a:ext cx="412595"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4" name="Rectangle 93">
            <a:extLst>
              <a:ext uri="{FF2B5EF4-FFF2-40B4-BE49-F238E27FC236}">
                <a16:creationId xmlns:a16="http://schemas.microsoft.com/office/drawing/2014/main" id="{7FB75FFF-6691-434F-9F02-7F0EAD1A7983}"/>
              </a:ext>
            </a:extLst>
          </p:cNvPr>
          <p:cNvSpPr/>
          <p:nvPr/>
        </p:nvSpPr>
        <p:spPr>
          <a:xfrm>
            <a:off x="4395868" y="5342219"/>
            <a:ext cx="39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5" name="Rectangle 94">
            <a:extLst>
              <a:ext uri="{FF2B5EF4-FFF2-40B4-BE49-F238E27FC236}">
                <a16:creationId xmlns:a16="http://schemas.microsoft.com/office/drawing/2014/main" id="{ADA27379-F98B-4E77-B513-B75759B0FE76}"/>
              </a:ext>
            </a:extLst>
          </p:cNvPr>
          <p:cNvSpPr/>
          <p:nvPr/>
        </p:nvSpPr>
        <p:spPr>
          <a:xfrm>
            <a:off x="4718400" y="5342219"/>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6" name="Rectangle 95">
            <a:extLst>
              <a:ext uri="{FF2B5EF4-FFF2-40B4-BE49-F238E27FC236}">
                <a16:creationId xmlns:a16="http://schemas.microsoft.com/office/drawing/2014/main" id="{490CF291-0757-49A3-99B7-FC495F0E19C6}"/>
              </a:ext>
            </a:extLst>
          </p:cNvPr>
          <p:cNvSpPr/>
          <p:nvPr/>
        </p:nvSpPr>
        <p:spPr>
          <a:xfrm>
            <a:off x="4932528" y="5342219"/>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7" name="Rectangle 96">
            <a:extLst>
              <a:ext uri="{FF2B5EF4-FFF2-40B4-BE49-F238E27FC236}">
                <a16:creationId xmlns:a16="http://schemas.microsoft.com/office/drawing/2014/main" id="{7B51B623-E86A-4A60-BF5A-A0BC180D9B41}"/>
              </a:ext>
            </a:extLst>
          </p:cNvPr>
          <p:cNvSpPr/>
          <p:nvPr/>
        </p:nvSpPr>
        <p:spPr>
          <a:xfrm>
            <a:off x="6380957" y="6184593"/>
            <a:ext cx="900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8" name="Rectangle 97">
            <a:extLst>
              <a:ext uri="{FF2B5EF4-FFF2-40B4-BE49-F238E27FC236}">
                <a16:creationId xmlns:a16="http://schemas.microsoft.com/office/drawing/2014/main" id="{76E0FB8B-22CA-49EC-869F-07BC803C0832}"/>
              </a:ext>
            </a:extLst>
          </p:cNvPr>
          <p:cNvSpPr/>
          <p:nvPr/>
        </p:nvSpPr>
        <p:spPr>
          <a:xfrm>
            <a:off x="7290109" y="6183581"/>
            <a:ext cx="540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9" name="TextBox 98">
            <a:extLst>
              <a:ext uri="{FF2B5EF4-FFF2-40B4-BE49-F238E27FC236}">
                <a16:creationId xmlns:a16="http://schemas.microsoft.com/office/drawing/2014/main" id="{EDE65128-30C4-4F7E-99C2-E8DB432E85DA}"/>
              </a:ext>
            </a:extLst>
          </p:cNvPr>
          <p:cNvSpPr txBox="1"/>
          <p:nvPr/>
        </p:nvSpPr>
        <p:spPr>
          <a:xfrm>
            <a:off x="2438139" y="6587086"/>
            <a:ext cx="631942" cy="230832"/>
          </a:xfrm>
          <a:prstGeom prst="rect">
            <a:avLst/>
          </a:prstGeom>
          <a:noFill/>
        </p:spPr>
        <p:txBody>
          <a:bodyPr wrap="square" rtlCol="0">
            <a:spAutoFit/>
          </a:bodyPr>
          <a:lstStyle/>
          <a:p>
            <a:pPr algn="ctr"/>
            <a:r>
              <a:rPr lang="it-IT" sz="900" b="1" dirty="0"/>
              <a:t>Today</a:t>
            </a:r>
          </a:p>
        </p:txBody>
      </p:sp>
      <p:sp>
        <p:nvSpPr>
          <p:cNvPr id="100" name="TextBox 99">
            <a:extLst>
              <a:ext uri="{FF2B5EF4-FFF2-40B4-BE49-F238E27FC236}">
                <a16:creationId xmlns:a16="http://schemas.microsoft.com/office/drawing/2014/main" id="{ED20531B-F08C-460E-8AD5-529B578EA018}"/>
              </a:ext>
            </a:extLst>
          </p:cNvPr>
          <p:cNvSpPr txBox="1"/>
          <p:nvPr/>
        </p:nvSpPr>
        <p:spPr>
          <a:xfrm>
            <a:off x="5923629" y="6406557"/>
            <a:ext cx="1048361" cy="230832"/>
          </a:xfrm>
          <a:prstGeom prst="rect">
            <a:avLst/>
          </a:prstGeom>
          <a:noFill/>
        </p:spPr>
        <p:txBody>
          <a:bodyPr wrap="square" rtlCol="0">
            <a:spAutoFit/>
          </a:bodyPr>
          <a:lstStyle/>
          <a:p>
            <a:pPr algn="ctr"/>
            <a:r>
              <a:rPr lang="it-IT" sz="900" b="1" dirty="0"/>
              <a:t>E2E UAT</a:t>
            </a:r>
          </a:p>
        </p:txBody>
      </p:sp>
      <p:sp>
        <p:nvSpPr>
          <p:cNvPr id="101" name="TextBox 100">
            <a:extLst>
              <a:ext uri="{FF2B5EF4-FFF2-40B4-BE49-F238E27FC236}">
                <a16:creationId xmlns:a16="http://schemas.microsoft.com/office/drawing/2014/main" id="{7C0C4703-D619-4FB9-9C41-5C8F900F695A}"/>
              </a:ext>
            </a:extLst>
          </p:cNvPr>
          <p:cNvSpPr txBox="1"/>
          <p:nvPr/>
        </p:nvSpPr>
        <p:spPr>
          <a:xfrm>
            <a:off x="7683599" y="6427925"/>
            <a:ext cx="1048361" cy="230832"/>
          </a:xfrm>
          <a:prstGeom prst="rect">
            <a:avLst/>
          </a:prstGeom>
          <a:noFill/>
        </p:spPr>
        <p:txBody>
          <a:bodyPr wrap="square" rtlCol="0">
            <a:spAutoFit/>
          </a:bodyPr>
          <a:lstStyle/>
          <a:p>
            <a:pPr algn="ctr"/>
            <a:r>
              <a:rPr lang="it-IT" sz="900" b="1" dirty="0"/>
              <a:t>LIVE</a:t>
            </a:r>
          </a:p>
        </p:txBody>
      </p:sp>
      <p:sp>
        <p:nvSpPr>
          <p:cNvPr id="102" name="Rectangle 101">
            <a:extLst>
              <a:ext uri="{FF2B5EF4-FFF2-40B4-BE49-F238E27FC236}">
                <a16:creationId xmlns:a16="http://schemas.microsoft.com/office/drawing/2014/main" id="{6E844B5D-396D-4718-A519-121D9D9E93F0}"/>
              </a:ext>
            </a:extLst>
          </p:cNvPr>
          <p:cNvSpPr/>
          <p:nvPr/>
        </p:nvSpPr>
        <p:spPr>
          <a:xfrm>
            <a:off x="8000835" y="157239"/>
            <a:ext cx="216000" cy="131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3" name="Rectangle 102">
            <a:extLst>
              <a:ext uri="{FF2B5EF4-FFF2-40B4-BE49-F238E27FC236}">
                <a16:creationId xmlns:a16="http://schemas.microsoft.com/office/drawing/2014/main" id="{2502B053-321E-4E79-B1FB-A51ADD52DD8C}"/>
              </a:ext>
            </a:extLst>
          </p:cNvPr>
          <p:cNvSpPr/>
          <p:nvPr/>
        </p:nvSpPr>
        <p:spPr>
          <a:xfrm>
            <a:off x="8731960" y="157239"/>
            <a:ext cx="216000" cy="131765"/>
          </a:xfrm>
          <a:prstGeom prst="rect">
            <a:avLst/>
          </a:prstGeom>
          <a:solidFill>
            <a:schemeClr val="accent3">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4" name="Rectangle 103">
            <a:extLst>
              <a:ext uri="{FF2B5EF4-FFF2-40B4-BE49-F238E27FC236}">
                <a16:creationId xmlns:a16="http://schemas.microsoft.com/office/drawing/2014/main" id="{206F29F1-5675-43C3-B71C-EFD8F5C63637}"/>
              </a:ext>
            </a:extLst>
          </p:cNvPr>
          <p:cNvSpPr/>
          <p:nvPr/>
        </p:nvSpPr>
        <p:spPr>
          <a:xfrm>
            <a:off x="9426576" y="157239"/>
            <a:ext cx="216000" cy="13176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5" name="Picture 104">
            <a:extLst>
              <a:ext uri="{FF2B5EF4-FFF2-40B4-BE49-F238E27FC236}">
                <a16:creationId xmlns:a16="http://schemas.microsoft.com/office/drawing/2014/main" id="{DF85ED8A-8E2F-42C7-8E0D-FE5E443D741F}"/>
              </a:ext>
            </a:extLst>
          </p:cNvPr>
          <p:cNvPicPr>
            <a:picLocks noChangeAspect="1"/>
          </p:cNvPicPr>
          <p:nvPr/>
        </p:nvPicPr>
        <p:blipFill>
          <a:blip r:embed="rId2">
            <a:duotone>
              <a:schemeClr val="accent5">
                <a:shade val="45000"/>
                <a:satMod val="135000"/>
              </a:schemeClr>
              <a:prstClr val="white"/>
            </a:duotone>
          </a:blip>
          <a:stretch>
            <a:fillRect/>
          </a:stretch>
        </p:blipFill>
        <p:spPr>
          <a:xfrm>
            <a:off x="7292798" y="115121"/>
            <a:ext cx="216000" cy="216000"/>
          </a:xfrm>
          <a:prstGeom prst="rect">
            <a:avLst/>
          </a:prstGeom>
        </p:spPr>
      </p:pic>
      <p:pic>
        <p:nvPicPr>
          <p:cNvPr id="106" name="Picture 105">
            <a:extLst>
              <a:ext uri="{FF2B5EF4-FFF2-40B4-BE49-F238E27FC236}">
                <a16:creationId xmlns:a16="http://schemas.microsoft.com/office/drawing/2014/main" id="{F1B63AF9-E731-4BE9-8912-D91AC704AE23}"/>
              </a:ext>
            </a:extLst>
          </p:cNvPr>
          <p:cNvPicPr>
            <a:picLocks noChangeAspect="1"/>
          </p:cNvPicPr>
          <p:nvPr/>
        </p:nvPicPr>
        <p:blipFill>
          <a:blip r:embed="rId2"/>
          <a:stretch>
            <a:fillRect/>
          </a:stretch>
        </p:blipFill>
        <p:spPr>
          <a:xfrm>
            <a:off x="6569607" y="115121"/>
            <a:ext cx="216000" cy="216000"/>
          </a:xfrm>
          <a:prstGeom prst="rect">
            <a:avLst/>
          </a:prstGeom>
        </p:spPr>
      </p:pic>
      <p:sp>
        <p:nvSpPr>
          <p:cNvPr id="107" name="TextBox 106">
            <a:extLst>
              <a:ext uri="{FF2B5EF4-FFF2-40B4-BE49-F238E27FC236}">
                <a16:creationId xmlns:a16="http://schemas.microsoft.com/office/drawing/2014/main" id="{4A6FE279-35DA-446E-8F5D-3A23AE2B18B6}"/>
              </a:ext>
            </a:extLst>
          </p:cNvPr>
          <p:cNvSpPr txBox="1"/>
          <p:nvPr/>
        </p:nvSpPr>
        <p:spPr>
          <a:xfrm>
            <a:off x="6299607" y="315280"/>
            <a:ext cx="756000" cy="288000"/>
          </a:xfrm>
          <a:prstGeom prst="rect">
            <a:avLst/>
          </a:prstGeom>
          <a:noFill/>
        </p:spPr>
        <p:txBody>
          <a:bodyPr wrap="square" rtlCol="0">
            <a:spAutoFit/>
          </a:bodyPr>
          <a:lstStyle/>
          <a:p>
            <a:pPr algn="ctr"/>
            <a:r>
              <a:rPr lang="it-IT" sz="600" dirty="0"/>
              <a:t>INTEGRATION MILESTONE</a:t>
            </a:r>
          </a:p>
        </p:txBody>
      </p:sp>
      <p:sp>
        <p:nvSpPr>
          <p:cNvPr id="108" name="TextBox 107">
            <a:extLst>
              <a:ext uri="{FF2B5EF4-FFF2-40B4-BE49-F238E27FC236}">
                <a16:creationId xmlns:a16="http://schemas.microsoft.com/office/drawing/2014/main" id="{6FE9B0F8-54D0-467E-8163-B5EE96F12978}"/>
              </a:ext>
            </a:extLst>
          </p:cNvPr>
          <p:cNvSpPr txBox="1"/>
          <p:nvPr/>
        </p:nvSpPr>
        <p:spPr>
          <a:xfrm>
            <a:off x="7016371" y="315280"/>
            <a:ext cx="756000" cy="288000"/>
          </a:xfrm>
          <a:prstGeom prst="rect">
            <a:avLst/>
          </a:prstGeom>
          <a:noFill/>
        </p:spPr>
        <p:txBody>
          <a:bodyPr wrap="square" rtlCol="0">
            <a:spAutoFit/>
          </a:bodyPr>
          <a:lstStyle/>
          <a:p>
            <a:pPr algn="ctr"/>
            <a:r>
              <a:rPr lang="it-IT" sz="600" dirty="0"/>
              <a:t>PROJECT MILESTONE</a:t>
            </a:r>
          </a:p>
        </p:txBody>
      </p:sp>
      <p:sp>
        <p:nvSpPr>
          <p:cNvPr id="109" name="TextBox 108">
            <a:extLst>
              <a:ext uri="{FF2B5EF4-FFF2-40B4-BE49-F238E27FC236}">
                <a16:creationId xmlns:a16="http://schemas.microsoft.com/office/drawing/2014/main" id="{DA6D753A-14D9-4368-9445-FA15A83CC557}"/>
              </a:ext>
            </a:extLst>
          </p:cNvPr>
          <p:cNvSpPr txBox="1"/>
          <p:nvPr/>
        </p:nvSpPr>
        <p:spPr>
          <a:xfrm>
            <a:off x="7733135" y="315280"/>
            <a:ext cx="756000" cy="288000"/>
          </a:xfrm>
          <a:prstGeom prst="rect">
            <a:avLst/>
          </a:prstGeom>
          <a:noFill/>
        </p:spPr>
        <p:txBody>
          <a:bodyPr wrap="square" rtlCol="0">
            <a:spAutoFit/>
          </a:bodyPr>
          <a:lstStyle/>
          <a:p>
            <a:pPr algn="ctr"/>
            <a:r>
              <a:rPr lang="it-IT" sz="600" dirty="0"/>
              <a:t>DBUT</a:t>
            </a:r>
          </a:p>
        </p:txBody>
      </p:sp>
      <p:sp>
        <p:nvSpPr>
          <p:cNvPr id="110" name="TextBox 109">
            <a:extLst>
              <a:ext uri="{FF2B5EF4-FFF2-40B4-BE49-F238E27FC236}">
                <a16:creationId xmlns:a16="http://schemas.microsoft.com/office/drawing/2014/main" id="{688E0424-23E2-4598-B3E4-04CFD417FE61}"/>
              </a:ext>
            </a:extLst>
          </p:cNvPr>
          <p:cNvSpPr txBox="1"/>
          <p:nvPr/>
        </p:nvSpPr>
        <p:spPr>
          <a:xfrm>
            <a:off x="8449899" y="315280"/>
            <a:ext cx="756000" cy="288000"/>
          </a:xfrm>
          <a:prstGeom prst="rect">
            <a:avLst/>
          </a:prstGeom>
          <a:noFill/>
        </p:spPr>
        <p:txBody>
          <a:bodyPr wrap="square" rtlCol="0">
            <a:spAutoFit/>
          </a:bodyPr>
          <a:lstStyle/>
          <a:p>
            <a:pPr algn="ctr"/>
            <a:r>
              <a:rPr lang="it-IT" sz="600" dirty="0"/>
              <a:t>TECH &amp; INT. TEST</a:t>
            </a:r>
          </a:p>
        </p:txBody>
      </p:sp>
      <p:sp>
        <p:nvSpPr>
          <p:cNvPr id="111" name="TextBox 110">
            <a:extLst>
              <a:ext uri="{FF2B5EF4-FFF2-40B4-BE49-F238E27FC236}">
                <a16:creationId xmlns:a16="http://schemas.microsoft.com/office/drawing/2014/main" id="{70C949EE-1F4E-4639-B780-DD827582AE73}"/>
              </a:ext>
            </a:extLst>
          </p:cNvPr>
          <p:cNvSpPr txBox="1"/>
          <p:nvPr/>
        </p:nvSpPr>
        <p:spPr>
          <a:xfrm>
            <a:off x="9166661" y="315280"/>
            <a:ext cx="756000" cy="288000"/>
          </a:xfrm>
          <a:prstGeom prst="rect">
            <a:avLst/>
          </a:prstGeom>
          <a:noFill/>
        </p:spPr>
        <p:txBody>
          <a:bodyPr wrap="square" rtlCol="0">
            <a:spAutoFit/>
          </a:bodyPr>
          <a:lstStyle/>
          <a:p>
            <a:pPr algn="ctr"/>
            <a:r>
              <a:rPr lang="it-IT" sz="600" dirty="0"/>
              <a:t>User Test</a:t>
            </a:r>
          </a:p>
        </p:txBody>
      </p:sp>
      <p:pic>
        <p:nvPicPr>
          <p:cNvPr id="112" name="Picture 111">
            <a:extLst>
              <a:ext uri="{FF2B5EF4-FFF2-40B4-BE49-F238E27FC236}">
                <a16:creationId xmlns:a16="http://schemas.microsoft.com/office/drawing/2014/main" id="{519A00CB-CFF4-4621-A874-B5FE29160C3E}"/>
              </a:ext>
            </a:extLst>
          </p:cNvPr>
          <p:cNvPicPr>
            <a:picLocks noChangeAspect="1"/>
          </p:cNvPicPr>
          <p:nvPr/>
        </p:nvPicPr>
        <p:blipFill>
          <a:blip r:embed="rId2">
            <a:duotone>
              <a:schemeClr val="accent2">
                <a:shade val="45000"/>
                <a:satMod val="135000"/>
              </a:schemeClr>
              <a:prstClr val="white"/>
            </a:duotone>
          </a:blip>
          <a:stretch>
            <a:fillRect/>
          </a:stretch>
        </p:blipFill>
        <p:spPr>
          <a:xfrm>
            <a:off x="4075109" y="6302003"/>
            <a:ext cx="317019" cy="317019"/>
          </a:xfrm>
          <a:prstGeom prst="rect">
            <a:avLst/>
          </a:prstGeom>
        </p:spPr>
      </p:pic>
      <p:sp>
        <p:nvSpPr>
          <p:cNvPr id="113" name="TextBox 112">
            <a:extLst>
              <a:ext uri="{FF2B5EF4-FFF2-40B4-BE49-F238E27FC236}">
                <a16:creationId xmlns:a16="http://schemas.microsoft.com/office/drawing/2014/main" id="{28720FA4-28D2-4F4E-99C8-8A35542F68BA}"/>
              </a:ext>
            </a:extLst>
          </p:cNvPr>
          <p:cNvSpPr txBox="1"/>
          <p:nvPr/>
        </p:nvSpPr>
        <p:spPr>
          <a:xfrm>
            <a:off x="3089070" y="6284698"/>
            <a:ext cx="1210184" cy="369332"/>
          </a:xfrm>
          <a:prstGeom prst="rect">
            <a:avLst/>
          </a:prstGeom>
          <a:noFill/>
        </p:spPr>
        <p:txBody>
          <a:bodyPr wrap="square" rtlCol="0">
            <a:spAutoFit/>
          </a:bodyPr>
          <a:lstStyle/>
          <a:p>
            <a:pPr algn="ctr"/>
            <a:r>
              <a:rPr lang="it-IT" sz="900" b="1" dirty="0"/>
              <a:t>DATA MIGRATION</a:t>
            </a:r>
          </a:p>
        </p:txBody>
      </p:sp>
      <p:pic>
        <p:nvPicPr>
          <p:cNvPr id="114" name="Picture 113">
            <a:extLst>
              <a:ext uri="{FF2B5EF4-FFF2-40B4-BE49-F238E27FC236}">
                <a16:creationId xmlns:a16="http://schemas.microsoft.com/office/drawing/2014/main" id="{D7028CDA-4ADD-45EB-90E1-2698E61189DA}"/>
              </a:ext>
            </a:extLst>
          </p:cNvPr>
          <p:cNvPicPr>
            <a:picLocks noChangeAspect="1"/>
          </p:cNvPicPr>
          <p:nvPr/>
        </p:nvPicPr>
        <p:blipFill>
          <a:blip r:embed="rId2">
            <a:duotone>
              <a:schemeClr val="accent2">
                <a:shade val="45000"/>
                <a:satMod val="135000"/>
              </a:schemeClr>
              <a:prstClr val="white"/>
            </a:duotone>
          </a:blip>
          <a:stretch>
            <a:fillRect/>
          </a:stretch>
        </p:blipFill>
        <p:spPr>
          <a:xfrm>
            <a:off x="5850031" y="115121"/>
            <a:ext cx="216000" cy="216000"/>
          </a:xfrm>
          <a:prstGeom prst="rect">
            <a:avLst/>
          </a:prstGeom>
        </p:spPr>
      </p:pic>
      <p:sp>
        <p:nvSpPr>
          <p:cNvPr id="115" name="TextBox 114">
            <a:extLst>
              <a:ext uri="{FF2B5EF4-FFF2-40B4-BE49-F238E27FC236}">
                <a16:creationId xmlns:a16="http://schemas.microsoft.com/office/drawing/2014/main" id="{87542B14-D545-44C3-97E8-DF688A240034}"/>
              </a:ext>
            </a:extLst>
          </p:cNvPr>
          <p:cNvSpPr txBox="1"/>
          <p:nvPr/>
        </p:nvSpPr>
        <p:spPr>
          <a:xfrm>
            <a:off x="5580031" y="315280"/>
            <a:ext cx="756000" cy="276999"/>
          </a:xfrm>
          <a:prstGeom prst="rect">
            <a:avLst/>
          </a:prstGeom>
          <a:noFill/>
        </p:spPr>
        <p:txBody>
          <a:bodyPr wrap="square" rtlCol="0">
            <a:spAutoFit/>
          </a:bodyPr>
          <a:lstStyle/>
          <a:p>
            <a:pPr algn="ctr"/>
            <a:r>
              <a:rPr lang="it-IT" sz="600" dirty="0"/>
              <a:t>MIGRATION MILESTONE</a:t>
            </a:r>
          </a:p>
        </p:txBody>
      </p:sp>
      <p:sp>
        <p:nvSpPr>
          <p:cNvPr id="117" name="Rectangle 116">
            <a:extLst>
              <a:ext uri="{FF2B5EF4-FFF2-40B4-BE49-F238E27FC236}">
                <a16:creationId xmlns:a16="http://schemas.microsoft.com/office/drawing/2014/main" id="{52CDC73F-A7E9-4BAB-A5F8-7A23EBEBB06B}"/>
              </a:ext>
            </a:extLst>
          </p:cNvPr>
          <p:cNvSpPr/>
          <p:nvPr/>
        </p:nvSpPr>
        <p:spPr>
          <a:xfrm>
            <a:off x="10126036" y="157143"/>
            <a:ext cx="216000" cy="13176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8" name="TextBox 117">
            <a:extLst>
              <a:ext uri="{FF2B5EF4-FFF2-40B4-BE49-F238E27FC236}">
                <a16:creationId xmlns:a16="http://schemas.microsoft.com/office/drawing/2014/main" id="{D635033B-7392-4DB8-9F3A-D51071F2D373}"/>
              </a:ext>
            </a:extLst>
          </p:cNvPr>
          <p:cNvSpPr txBox="1"/>
          <p:nvPr/>
        </p:nvSpPr>
        <p:spPr>
          <a:xfrm>
            <a:off x="9856036" y="312253"/>
            <a:ext cx="756000" cy="184666"/>
          </a:xfrm>
          <a:prstGeom prst="rect">
            <a:avLst/>
          </a:prstGeom>
          <a:noFill/>
        </p:spPr>
        <p:txBody>
          <a:bodyPr wrap="square" rtlCol="0">
            <a:spAutoFit/>
          </a:bodyPr>
          <a:lstStyle/>
          <a:p>
            <a:pPr algn="ctr"/>
            <a:r>
              <a:rPr lang="it-IT" sz="600" dirty="0"/>
              <a:t>To be Planned</a:t>
            </a:r>
          </a:p>
        </p:txBody>
      </p:sp>
    </p:spTree>
    <p:extLst>
      <p:ext uri="{BB962C8B-B14F-4D97-AF65-F5344CB8AC3E}">
        <p14:creationId xmlns:p14="http://schemas.microsoft.com/office/powerpoint/2010/main" val="3171794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ctrTitle"/>
          </p:nvPr>
        </p:nvSpPr>
        <p:spPr/>
        <p:txBody>
          <a:bodyPr/>
          <a:lstStyle/>
          <a:p>
            <a:r>
              <a:rPr lang="it-IT" sz="4400" b="1" dirty="0">
                <a:solidFill>
                  <a:schemeClr val="tx2"/>
                </a:solidFill>
              </a:rPr>
              <a:t>ANNEX</a:t>
            </a:r>
          </a:p>
        </p:txBody>
      </p:sp>
    </p:spTree>
    <p:extLst>
      <p:ext uri="{BB962C8B-B14F-4D97-AF65-F5344CB8AC3E}">
        <p14:creationId xmlns:p14="http://schemas.microsoft.com/office/powerpoint/2010/main" val="96136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40554CB-2C94-4FE8-839D-E640959B7ACC}"/>
              </a:ext>
            </a:extLst>
          </p:cNvPr>
          <p:cNvSpPr txBox="1"/>
          <p:nvPr/>
        </p:nvSpPr>
        <p:spPr>
          <a:xfrm>
            <a:off x="324000" y="3759200"/>
            <a:ext cx="2731838" cy="584775"/>
          </a:xfrm>
          <a:prstGeom prst="rect">
            <a:avLst/>
          </a:prstGeom>
          <a:noFill/>
        </p:spPr>
        <p:txBody>
          <a:bodyPr wrap="none" rtlCol="0">
            <a:spAutoFit/>
          </a:bodyPr>
          <a:lstStyle/>
          <a:p>
            <a:r>
              <a:rPr lang="it-IT" sz="3200" b="1" dirty="0">
                <a:solidFill>
                  <a:schemeClr val="bg1"/>
                </a:solidFill>
              </a:rPr>
              <a:t>OVERVIEW</a:t>
            </a:r>
          </a:p>
        </p:txBody>
      </p:sp>
    </p:spTree>
    <p:extLst>
      <p:ext uri="{BB962C8B-B14F-4D97-AF65-F5344CB8AC3E}">
        <p14:creationId xmlns:p14="http://schemas.microsoft.com/office/powerpoint/2010/main" val="111844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Context &amp; Scope</a:t>
            </a:r>
          </a:p>
        </p:txBody>
      </p:sp>
      <p:sp>
        <p:nvSpPr>
          <p:cNvPr id="11" name="TextBox 10">
            <a:extLst>
              <a:ext uri="{FF2B5EF4-FFF2-40B4-BE49-F238E27FC236}">
                <a16:creationId xmlns:a16="http://schemas.microsoft.com/office/drawing/2014/main" id="{A0F5902D-2AE6-4604-AE03-8D42165143EE}"/>
              </a:ext>
            </a:extLst>
          </p:cNvPr>
          <p:cNvSpPr txBox="1"/>
          <p:nvPr/>
        </p:nvSpPr>
        <p:spPr>
          <a:xfrm>
            <a:off x="768012" y="1018197"/>
            <a:ext cx="11109857" cy="3253519"/>
          </a:xfrm>
          <a:prstGeom prst="rect">
            <a:avLst/>
          </a:prstGeom>
          <a:solidFill>
            <a:schemeClr val="bg1"/>
          </a:solidFill>
        </p:spPr>
        <p:txBody>
          <a:bodyPr wrap="square" rtlCol="0">
            <a:spAutoFit/>
          </a:bodyPr>
          <a:lstStyle/>
          <a:p>
            <a:r>
              <a:rPr lang="it-IT" sz="1400" dirty="0"/>
              <a:t>Marelli Rollout project include 2 Waves. The wave 1 started in November and currently is in Design phase. Currently, not all the Functional Analysis are closed</a:t>
            </a:r>
          </a:p>
          <a:p>
            <a:endParaRPr lang="it-IT" sz="1400" dirty="0"/>
          </a:p>
          <a:p>
            <a:r>
              <a:rPr lang="it-IT" sz="1400" dirty="0"/>
              <a:t>Wave 1 developements are organized into four streams:</a:t>
            </a:r>
          </a:p>
          <a:p>
            <a:endParaRPr lang="it-IT" sz="1400" dirty="0"/>
          </a:p>
          <a:p>
            <a:pPr marL="285750" indent="-285750">
              <a:lnSpc>
                <a:spcPct val="200000"/>
              </a:lnSpc>
              <a:buFont typeface="Arial" panose="020B0604020202020204" pitchFamily="34" charset="0"/>
              <a:buChar char="•"/>
            </a:pPr>
            <a:r>
              <a:rPr lang="it-IT" sz="1400" b="1" dirty="0"/>
              <a:t>Platform Optimization (PO)</a:t>
            </a:r>
            <a:r>
              <a:rPr lang="it-IT" sz="1400" dirty="0"/>
              <a:t>: 7 Activities based on Salesforce Reccomendations were in the RFQ perimeter</a:t>
            </a:r>
          </a:p>
          <a:p>
            <a:pPr marL="285750" indent="-285750">
              <a:lnSpc>
                <a:spcPct val="200000"/>
              </a:lnSpc>
              <a:buFont typeface="Arial" panose="020B0604020202020204" pitchFamily="34" charset="0"/>
              <a:buChar char="•"/>
            </a:pPr>
            <a:r>
              <a:rPr lang="it-IT" sz="1400" b="1" dirty="0"/>
              <a:t>Platform Enhancement (PE)</a:t>
            </a:r>
            <a:r>
              <a:rPr lang="it-IT" sz="1400" dirty="0"/>
              <a:t>: 5 Activies of platform enhancements were in the RFQ perimeter</a:t>
            </a:r>
          </a:p>
          <a:p>
            <a:pPr marL="285750" indent="-285750">
              <a:lnSpc>
                <a:spcPct val="200000"/>
              </a:lnSpc>
              <a:buFont typeface="Arial" panose="020B0604020202020204" pitchFamily="34" charset="0"/>
              <a:buChar char="•"/>
            </a:pPr>
            <a:r>
              <a:rPr lang="it-IT" sz="1400" b="1" dirty="0"/>
              <a:t>Roll Out GAPs (GAP)</a:t>
            </a:r>
            <a:r>
              <a:rPr lang="it-IT" sz="1400" dirty="0"/>
              <a:t>: the Roll Out was defined as «Zero Gap» Roll Out: however Capgemini Offers included 50 man/days</a:t>
            </a:r>
          </a:p>
          <a:p>
            <a:pPr marL="285750" indent="-285750">
              <a:lnSpc>
                <a:spcPct val="200000"/>
              </a:lnSpc>
              <a:buFont typeface="Arial" panose="020B0604020202020204" pitchFamily="34" charset="0"/>
              <a:buChar char="•"/>
            </a:pPr>
            <a:r>
              <a:rPr lang="it-IT" sz="1400" b="1" dirty="0"/>
              <a:t>ERPs Integration</a:t>
            </a:r>
            <a:r>
              <a:rPr lang="it-IT" sz="1400" dirty="0"/>
              <a:t>: 1 Activities was include in the RFQ Perimeter</a:t>
            </a:r>
          </a:p>
        </p:txBody>
      </p:sp>
    </p:spTree>
    <p:extLst>
      <p:ext uri="{BB962C8B-B14F-4D97-AF65-F5344CB8AC3E}">
        <p14:creationId xmlns:p14="http://schemas.microsoft.com/office/powerpoint/2010/main" val="232736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540554CB-2C94-4FE8-839D-E640959B7ACC}"/>
              </a:ext>
            </a:extLst>
          </p:cNvPr>
          <p:cNvSpPr txBox="1"/>
          <p:nvPr/>
        </p:nvSpPr>
        <p:spPr>
          <a:xfrm>
            <a:off x="324000" y="3759200"/>
            <a:ext cx="3172663" cy="584775"/>
          </a:xfrm>
          <a:prstGeom prst="rect">
            <a:avLst/>
          </a:prstGeom>
          <a:noFill/>
        </p:spPr>
        <p:txBody>
          <a:bodyPr wrap="none" rtlCol="0">
            <a:spAutoFit/>
          </a:bodyPr>
          <a:lstStyle/>
          <a:p>
            <a:r>
              <a:rPr lang="it-IT" sz="3200" b="1" dirty="0">
                <a:solidFill>
                  <a:schemeClr val="bg1"/>
                </a:solidFill>
              </a:rPr>
              <a:t>ESTIMATION</a:t>
            </a:r>
          </a:p>
        </p:txBody>
      </p:sp>
    </p:spTree>
    <p:extLst>
      <p:ext uri="{BB962C8B-B14F-4D97-AF65-F5344CB8AC3E}">
        <p14:creationId xmlns:p14="http://schemas.microsoft.com/office/powerpoint/2010/main" val="47516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Wave 1 Synthesis (m/ds) </a:t>
            </a:r>
          </a:p>
        </p:txBody>
      </p:sp>
      <p:sp>
        <p:nvSpPr>
          <p:cNvPr id="2" name="Rectangle 1">
            <a:extLst>
              <a:ext uri="{FF2B5EF4-FFF2-40B4-BE49-F238E27FC236}">
                <a16:creationId xmlns:a16="http://schemas.microsoft.com/office/drawing/2014/main" id="{5520F0C0-D11D-4BD9-82AC-91A282F945E9}"/>
              </a:ext>
            </a:extLst>
          </p:cNvPr>
          <p:cNvSpPr/>
          <p:nvPr/>
        </p:nvSpPr>
        <p:spPr>
          <a:xfrm>
            <a:off x="1147665" y="1810187"/>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PO</a:t>
            </a:r>
          </a:p>
        </p:txBody>
      </p:sp>
      <p:sp>
        <p:nvSpPr>
          <p:cNvPr id="7" name="Rectangle 6">
            <a:extLst>
              <a:ext uri="{FF2B5EF4-FFF2-40B4-BE49-F238E27FC236}">
                <a16:creationId xmlns:a16="http://schemas.microsoft.com/office/drawing/2014/main" id="{D50BA5B4-793B-4302-A5BD-C9113AAF4B85}"/>
              </a:ext>
            </a:extLst>
          </p:cNvPr>
          <p:cNvSpPr/>
          <p:nvPr/>
        </p:nvSpPr>
        <p:spPr>
          <a:xfrm>
            <a:off x="1147665" y="2827168"/>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PE</a:t>
            </a:r>
          </a:p>
        </p:txBody>
      </p:sp>
      <p:sp>
        <p:nvSpPr>
          <p:cNvPr id="8" name="Rectangle 7">
            <a:extLst>
              <a:ext uri="{FF2B5EF4-FFF2-40B4-BE49-F238E27FC236}">
                <a16:creationId xmlns:a16="http://schemas.microsoft.com/office/drawing/2014/main" id="{5C3D9165-7046-4E1C-A2EF-CEE578C1DE41}"/>
              </a:ext>
            </a:extLst>
          </p:cNvPr>
          <p:cNvSpPr/>
          <p:nvPr/>
        </p:nvSpPr>
        <p:spPr>
          <a:xfrm>
            <a:off x="1147665" y="3844149"/>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GAP</a:t>
            </a:r>
          </a:p>
        </p:txBody>
      </p:sp>
      <p:sp>
        <p:nvSpPr>
          <p:cNvPr id="10" name="Rectangle 9">
            <a:extLst>
              <a:ext uri="{FF2B5EF4-FFF2-40B4-BE49-F238E27FC236}">
                <a16:creationId xmlns:a16="http://schemas.microsoft.com/office/drawing/2014/main" id="{21748E0C-8986-4359-B562-D9B37BDE8F76}"/>
              </a:ext>
            </a:extLst>
          </p:cNvPr>
          <p:cNvSpPr/>
          <p:nvPr/>
        </p:nvSpPr>
        <p:spPr>
          <a:xfrm>
            <a:off x="3793412" y="1810187"/>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294.5</a:t>
            </a:r>
          </a:p>
        </p:txBody>
      </p:sp>
      <p:sp>
        <p:nvSpPr>
          <p:cNvPr id="13" name="Rectangle 12">
            <a:extLst>
              <a:ext uri="{FF2B5EF4-FFF2-40B4-BE49-F238E27FC236}">
                <a16:creationId xmlns:a16="http://schemas.microsoft.com/office/drawing/2014/main" id="{BA489F45-689D-47E6-B772-2542A743D875}"/>
              </a:ext>
            </a:extLst>
          </p:cNvPr>
          <p:cNvSpPr/>
          <p:nvPr/>
        </p:nvSpPr>
        <p:spPr>
          <a:xfrm>
            <a:off x="3793412" y="2827168"/>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91.5</a:t>
            </a:r>
          </a:p>
        </p:txBody>
      </p:sp>
      <p:sp>
        <p:nvSpPr>
          <p:cNvPr id="14" name="Rectangle 13">
            <a:extLst>
              <a:ext uri="{FF2B5EF4-FFF2-40B4-BE49-F238E27FC236}">
                <a16:creationId xmlns:a16="http://schemas.microsoft.com/office/drawing/2014/main" id="{BC3859A3-158E-4E0D-97A8-D66128877F9F}"/>
              </a:ext>
            </a:extLst>
          </p:cNvPr>
          <p:cNvSpPr/>
          <p:nvPr/>
        </p:nvSpPr>
        <p:spPr>
          <a:xfrm>
            <a:off x="3793412" y="3844149"/>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61</a:t>
            </a:r>
          </a:p>
        </p:txBody>
      </p:sp>
      <p:sp>
        <p:nvSpPr>
          <p:cNvPr id="15" name="Rectangle 14">
            <a:extLst>
              <a:ext uri="{FF2B5EF4-FFF2-40B4-BE49-F238E27FC236}">
                <a16:creationId xmlns:a16="http://schemas.microsoft.com/office/drawing/2014/main" id="{C0EED866-1B0E-455E-8B67-668EC398368F}"/>
              </a:ext>
            </a:extLst>
          </p:cNvPr>
          <p:cNvSpPr/>
          <p:nvPr/>
        </p:nvSpPr>
        <p:spPr>
          <a:xfrm>
            <a:off x="6439159" y="1810187"/>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+ 59</a:t>
            </a:r>
          </a:p>
        </p:txBody>
      </p:sp>
      <p:sp>
        <p:nvSpPr>
          <p:cNvPr id="16" name="Rectangle 15">
            <a:extLst>
              <a:ext uri="{FF2B5EF4-FFF2-40B4-BE49-F238E27FC236}">
                <a16:creationId xmlns:a16="http://schemas.microsoft.com/office/drawing/2014/main" id="{F30BBE46-3941-43FD-B54C-050805089A1E}"/>
              </a:ext>
            </a:extLst>
          </p:cNvPr>
          <p:cNvSpPr/>
          <p:nvPr/>
        </p:nvSpPr>
        <p:spPr>
          <a:xfrm>
            <a:off x="6439159" y="2827168"/>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+ 21</a:t>
            </a:r>
          </a:p>
        </p:txBody>
      </p:sp>
      <p:sp>
        <p:nvSpPr>
          <p:cNvPr id="17" name="Rectangle 16">
            <a:extLst>
              <a:ext uri="{FF2B5EF4-FFF2-40B4-BE49-F238E27FC236}">
                <a16:creationId xmlns:a16="http://schemas.microsoft.com/office/drawing/2014/main" id="{7DE376F9-D5F5-48CF-8023-575C2C26D5A8}"/>
              </a:ext>
            </a:extLst>
          </p:cNvPr>
          <p:cNvSpPr/>
          <p:nvPr/>
        </p:nvSpPr>
        <p:spPr>
          <a:xfrm>
            <a:off x="6439159" y="3844149"/>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+ 11</a:t>
            </a:r>
          </a:p>
        </p:txBody>
      </p:sp>
      <p:sp>
        <p:nvSpPr>
          <p:cNvPr id="18" name="Rectangle 17">
            <a:extLst>
              <a:ext uri="{FF2B5EF4-FFF2-40B4-BE49-F238E27FC236}">
                <a16:creationId xmlns:a16="http://schemas.microsoft.com/office/drawing/2014/main" id="{40720FAA-AE4A-43BE-AC86-8F1391D4E183}"/>
              </a:ext>
            </a:extLst>
          </p:cNvPr>
          <p:cNvSpPr/>
          <p:nvPr/>
        </p:nvSpPr>
        <p:spPr>
          <a:xfrm>
            <a:off x="9084906" y="1810187"/>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- 44</a:t>
            </a:r>
          </a:p>
        </p:txBody>
      </p:sp>
      <p:sp>
        <p:nvSpPr>
          <p:cNvPr id="19" name="Rectangle 18">
            <a:extLst>
              <a:ext uri="{FF2B5EF4-FFF2-40B4-BE49-F238E27FC236}">
                <a16:creationId xmlns:a16="http://schemas.microsoft.com/office/drawing/2014/main" id="{503B4C13-2CC8-4D56-B998-4419AC91088C}"/>
              </a:ext>
            </a:extLst>
          </p:cNvPr>
          <p:cNvSpPr/>
          <p:nvPr/>
        </p:nvSpPr>
        <p:spPr>
          <a:xfrm>
            <a:off x="9084906" y="2827168"/>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- 15</a:t>
            </a:r>
          </a:p>
        </p:txBody>
      </p:sp>
      <p:sp>
        <p:nvSpPr>
          <p:cNvPr id="20" name="Rectangle 19">
            <a:extLst>
              <a:ext uri="{FF2B5EF4-FFF2-40B4-BE49-F238E27FC236}">
                <a16:creationId xmlns:a16="http://schemas.microsoft.com/office/drawing/2014/main" id="{90DF91AB-2E28-415D-82D3-B66BF3CAB667}"/>
              </a:ext>
            </a:extLst>
          </p:cNvPr>
          <p:cNvSpPr/>
          <p:nvPr/>
        </p:nvSpPr>
        <p:spPr>
          <a:xfrm>
            <a:off x="9084906" y="3844149"/>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a:t>
            </a:r>
          </a:p>
        </p:txBody>
      </p:sp>
      <p:sp>
        <p:nvSpPr>
          <p:cNvPr id="21" name="Rectangle 20">
            <a:extLst>
              <a:ext uri="{FF2B5EF4-FFF2-40B4-BE49-F238E27FC236}">
                <a16:creationId xmlns:a16="http://schemas.microsoft.com/office/drawing/2014/main" id="{DF344B88-81F9-47D0-A269-A0B341F43929}"/>
              </a:ext>
            </a:extLst>
          </p:cNvPr>
          <p:cNvSpPr/>
          <p:nvPr/>
        </p:nvSpPr>
        <p:spPr>
          <a:xfrm>
            <a:off x="1147665" y="1169535"/>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STREAM</a:t>
            </a:r>
          </a:p>
        </p:txBody>
      </p:sp>
      <p:sp>
        <p:nvSpPr>
          <p:cNvPr id="22" name="Rectangle 21">
            <a:extLst>
              <a:ext uri="{FF2B5EF4-FFF2-40B4-BE49-F238E27FC236}">
                <a16:creationId xmlns:a16="http://schemas.microsoft.com/office/drawing/2014/main" id="{CAF7A47A-248D-47B5-A51C-FC791D0732E1}"/>
              </a:ext>
            </a:extLst>
          </p:cNvPr>
          <p:cNvSpPr/>
          <p:nvPr/>
        </p:nvSpPr>
        <p:spPr>
          <a:xfrm>
            <a:off x="3793412" y="1169535"/>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EFFORT</a:t>
            </a:r>
            <a:r>
              <a:rPr lang="it-IT" sz="1000" b="1" dirty="0">
                <a:solidFill>
                  <a:schemeClr val="bg1"/>
                </a:solidFill>
              </a:rPr>
              <a:t> (DBUT)</a:t>
            </a:r>
            <a:endParaRPr lang="it-IT" b="1" dirty="0">
              <a:solidFill>
                <a:schemeClr val="bg1"/>
              </a:solidFill>
            </a:endParaRPr>
          </a:p>
        </p:txBody>
      </p:sp>
      <p:sp>
        <p:nvSpPr>
          <p:cNvPr id="23" name="Rectangle 22">
            <a:extLst>
              <a:ext uri="{FF2B5EF4-FFF2-40B4-BE49-F238E27FC236}">
                <a16:creationId xmlns:a16="http://schemas.microsoft.com/office/drawing/2014/main" id="{C621B976-55F2-4230-B836-49044284CA07}"/>
              </a:ext>
            </a:extLst>
          </p:cNvPr>
          <p:cNvSpPr/>
          <p:nvPr/>
        </p:nvSpPr>
        <p:spPr>
          <a:xfrm>
            <a:off x="6439159" y="1169535"/>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CR</a:t>
            </a:r>
          </a:p>
        </p:txBody>
      </p:sp>
      <p:sp>
        <p:nvSpPr>
          <p:cNvPr id="24" name="Rectangle 23">
            <a:extLst>
              <a:ext uri="{FF2B5EF4-FFF2-40B4-BE49-F238E27FC236}">
                <a16:creationId xmlns:a16="http://schemas.microsoft.com/office/drawing/2014/main" id="{ACC09649-8673-461E-B794-CFC39D926626}"/>
              </a:ext>
            </a:extLst>
          </p:cNvPr>
          <p:cNvSpPr/>
          <p:nvPr/>
        </p:nvSpPr>
        <p:spPr>
          <a:xfrm>
            <a:off x="9084906" y="1169535"/>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DESCOPED</a:t>
            </a:r>
          </a:p>
        </p:txBody>
      </p:sp>
      <p:sp>
        <p:nvSpPr>
          <p:cNvPr id="25" name="Rectangle 24">
            <a:extLst>
              <a:ext uri="{FF2B5EF4-FFF2-40B4-BE49-F238E27FC236}">
                <a16:creationId xmlns:a16="http://schemas.microsoft.com/office/drawing/2014/main" id="{8FBE0B07-DCCB-4A9C-AAEE-C0D5943DEA34}"/>
              </a:ext>
            </a:extLst>
          </p:cNvPr>
          <p:cNvSpPr/>
          <p:nvPr/>
        </p:nvSpPr>
        <p:spPr>
          <a:xfrm>
            <a:off x="1147665" y="5859534"/>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TOTAL</a:t>
            </a:r>
          </a:p>
        </p:txBody>
      </p:sp>
      <p:sp>
        <p:nvSpPr>
          <p:cNvPr id="26" name="Rectangle 25">
            <a:extLst>
              <a:ext uri="{FF2B5EF4-FFF2-40B4-BE49-F238E27FC236}">
                <a16:creationId xmlns:a16="http://schemas.microsoft.com/office/drawing/2014/main" id="{C28E05A7-17C6-4E0A-B72B-EAE1E5E13231}"/>
              </a:ext>
            </a:extLst>
          </p:cNvPr>
          <p:cNvSpPr/>
          <p:nvPr/>
        </p:nvSpPr>
        <p:spPr>
          <a:xfrm>
            <a:off x="3793412" y="5859534"/>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483 </a:t>
            </a:r>
            <a:r>
              <a:rPr lang="it-IT" sz="1200" b="1" dirty="0">
                <a:solidFill>
                  <a:schemeClr val="bg1"/>
                </a:solidFill>
              </a:rPr>
              <a:t>(+76)*</a:t>
            </a:r>
            <a:endParaRPr lang="it-IT" b="1" dirty="0">
              <a:solidFill>
                <a:schemeClr val="bg1"/>
              </a:solidFill>
            </a:endParaRPr>
          </a:p>
        </p:txBody>
      </p:sp>
      <p:sp>
        <p:nvSpPr>
          <p:cNvPr id="27" name="Rectangle 26">
            <a:extLst>
              <a:ext uri="{FF2B5EF4-FFF2-40B4-BE49-F238E27FC236}">
                <a16:creationId xmlns:a16="http://schemas.microsoft.com/office/drawing/2014/main" id="{D9C6200B-84B5-43BA-9225-D4FC38F8DE72}"/>
              </a:ext>
            </a:extLst>
          </p:cNvPr>
          <p:cNvSpPr/>
          <p:nvPr/>
        </p:nvSpPr>
        <p:spPr>
          <a:xfrm>
            <a:off x="6439159" y="5859534"/>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+ 111</a:t>
            </a:r>
          </a:p>
        </p:txBody>
      </p:sp>
      <p:sp>
        <p:nvSpPr>
          <p:cNvPr id="28" name="Rectangle 27">
            <a:extLst>
              <a:ext uri="{FF2B5EF4-FFF2-40B4-BE49-F238E27FC236}">
                <a16:creationId xmlns:a16="http://schemas.microsoft.com/office/drawing/2014/main" id="{7C28665C-32EA-412E-B7D0-76A9EE9CBE46}"/>
              </a:ext>
            </a:extLst>
          </p:cNvPr>
          <p:cNvSpPr/>
          <p:nvPr/>
        </p:nvSpPr>
        <p:spPr>
          <a:xfrm>
            <a:off x="9084906" y="5859534"/>
            <a:ext cx="1968760" cy="416766"/>
          </a:xfrm>
          <a:prstGeom prst="rect">
            <a:avLst/>
          </a:prstGeom>
          <a:solidFill>
            <a:schemeClr val="accent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- 59</a:t>
            </a:r>
          </a:p>
        </p:txBody>
      </p:sp>
      <p:sp>
        <p:nvSpPr>
          <p:cNvPr id="29" name="Rectangle 28">
            <a:extLst>
              <a:ext uri="{FF2B5EF4-FFF2-40B4-BE49-F238E27FC236}">
                <a16:creationId xmlns:a16="http://schemas.microsoft.com/office/drawing/2014/main" id="{7D19E077-E064-4A5A-835A-855417A6B8C9}"/>
              </a:ext>
            </a:extLst>
          </p:cNvPr>
          <p:cNvSpPr/>
          <p:nvPr/>
        </p:nvSpPr>
        <p:spPr>
          <a:xfrm>
            <a:off x="1147665" y="4861130"/>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ERP</a:t>
            </a:r>
          </a:p>
        </p:txBody>
      </p:sp>
      <p:sp>
        <p:nvSpPr>
          <p:cNvPr id="30" name="Rectangle 29">
            <a:extLst>
              <a:ext uri="{FF2B5EF4-FFF2-40B4-BE49-F238E27FC236}">
                <a16:creationId xmlns:a16="http://schemas.microsoft.com/office/drawing/2014/main" id="{B8BC0E67-099E-411F-B594-21D80451300A}"/>
              </a:ext>
            </a:extLst>
          </p:cNvPr>
          <p:cNvSpPr/>
          <p:nvPr/>
        </p:nvSpPr>
        <p:spPr>
          <a:xfrm>
            <a:off x="3793412" y="4861130"/>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36</a:t>
            </a:r>
          </a:p>
        </p:txBody>
      </p:sp>
      <p:sp>
        <p:nvSpPr>
          <p:cNvPr id="31" name="Rectangle 30">
            <a:extLst>
              <a:ext uri="{FF2B5EF4-FFF2-40B4-BE49-F238E27FC236}">
                <a16:creationId xmlns:a16="http://schemas.microsoft.com/office/drawing/2014/main" id="{DDA96088-FBF4-470B-90B5-479E70A78557}"/>
              </a:ext>
            </a:extLst>
          </p:cNvPr>
          <p:cNvSpPr/>
          <p:nvPr/>
        </p:nvSpPr>
        <p:spPr>
          <a:xfrm>
            <a:off x="6439159" y="4861130"/>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+20</a:t>
            </a:r>
          </a:p>
        </p:txBody>
      </p:sp>
      <p:sp>
        <p:nvSpPr>
          <p:cNvPr id="32" name="Rectangle 31">
            <a:extLst>
              <a:ext uri="{FF2B5EF4-FFF2-40B4-BE49-F238E27FC236}">
                <a16:creationId xmlns:a16="http://schemas.microsoft.com/office/drawing/2014/main" id="{1CD1E6A3-491F-4FDC-B028-FFAACE3BD1FC}"/>
              </a:ext>
            </a:extLst>
          </p:cNvPr>
          <p:cNvSpPr/>
          <p:nvPr/>
        </p:nvSpPr>
        <p:spPr>
          <a:xfrm>
            <a:off x="9084906" y="4861130"/>
            <a:ext cx="1968760" cy="792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tx1"/>
                </a:solidFill>
              </a:rPr>
              <a:t>-</a:t>
            </a:r>
          </a:p>
        </p:txBody>
      </p:sp>
      <p:sp>
        <p:nvSpPr>
          <p:cNvPr id="3" name="Rectangle 2">
            <a:extLst>
              <a:ext uri="{FF2B5EF4-FFF2-40B4-BE49-F238E27FC236}">
                <a16:creationId xmlns:a16="http://schemas.microsoft.com/office/drawing/2014/main" id="{BEB27B1A-C0E7-44EF-8810-B4007C5BAFF3}"/>
              </a:ext>
            </a:extLst>
          </p:cNvPr>
          <p:cNvSpPr/>
          <p:nvPr/>
        </p:nvSpPr>
        <p:spPr>
          <a:xfrm rot="1664130">
            <a:off x="7669763" y="1032254"/>
            <a:ext cx="1156996" cy="3452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200" b="1" dirty="0"/>
              <a:t>NOT FINAL</a:t>
            </a:r>
          </a:p>
        </p:txBody>
      </p:sp>
      <p:sp>
        <p:nvSpPr>
          <p:cNvPr id="33" name="Rectangle 32">
            <a:extLst>
              <a:ext uri="{FF2B5EF4-FFF2-40B4-BE49-F238E27FC236}">
                <a16:creationId xmlns:a16="http://schemas.microsoft.com/office/drawing/2014/main" id="{F42B4423-4A44-4E07-A760-B98983644438}"/>
              </a:ext>
            </a:extLst>
          </p:cNvPr>
          <p:cNvSpPr/>
          <p:nvPr/>
        </p:nvSpPr>
        <p:spPr>
          <a:xfrm>
            <a:off x="6439159" y="6453187"/>
            <a:ext cx="2097049" cy="261610"/>
          </a:xfrm>
          <a:prstGeom prst="rect">
            <a:avLst/>
          </a:prstGeom>
        </p:spPr>
        <p:txBody>
          <a:bodyPr wrap="none">
            <a:spAutoFit/>
          </a:bodyPr>
          <a:lstStyle/>
          <a:p>
            <a:r>
              <a:rPr lang="it-IT" sz="1100" dirty="0"/>
              <a:t>* Bechmark with RFQ EST.</a:t>
            </a:r>
          </a:p>
        </p:txBody>
      </p:sp>
    </p:spTree>
    <p:extLst>
      <p:ext uri="{BB962C8B-B14F-4D97-AF65-F5344CB8AC3E}">
        <p14:creationId xmlns:p14="http://schemas.microsoft.com/office/powerpoint/2010/main" val="100516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Considerations</a:t>
            </a:r>
          </a:p>
        </p:txBody>
      </p:sp>
      <p:sp>
        <p:nvSpPr>
          <p:cNvPr id="11" name="TextBox 10">
            <a:extLst>
              <a:ext uri="{FF2B5EF4-FFF2-40B4-BE49-F238E27FC236}">
                <a16:creationId xmlns:a16="http://schemas.microsoft.com/office/drawing/2014/main" id="{A0F5902D-2AE6-4604-AE03-8D42165143EE}"/>
              </a:ext>
            </a:extLst>
          </p:cNvPr>
          <p:cNvSpPr txBox="1"/>
          <p:nvPr/>
        </p:nvSpPr>
        <p:spPr>
          <a:xfrm>
            <a:off x="768012" y="1018197"/>
            <a:ext cx="11229549" cy="2176301"/>
          </a:xfrm>
          <a:prstGeom prst="rect">
            <a:avLst/>
          </a:prstGeom>
          <a:solidFill>
            <a:schemeClr val="bg1"/>
          </a:solidFill>
        </p:spPr>
        <p:txBody>
          <a:bodyPr wrap="none" rtlCol="0">
            <a:spAutoFit/>
          </a:bodyPr>
          <a:lstStyle/>
          <a:p>
            <a:pPr marL="285750" indent="-285750">
              <a:lnSpc>
                <a:spcPct val="200000"/>
              </a:lnSpc>
              <a:buFont typeface="Arial" panose="020B0604020202020204" pitchFamily="34" charset="0"/>
              <a:buChar char="•"/>
            </a:pPr>
            <a:r>
              <a:rPr lang="it-IT" sz="1400" dirty="0"/>
              <a:t>Activities could be on plan</a:t>
            </a:r>
          </a:p>
          <a:p>
            <a:pPr marL="285750" indent="-285750">
              <a:lnSpc>
                <a:spcPct val="200000"/>
              </a:lnSpc>
              <a:buFont typeface="Arial" panose="020B0604020202020204" pitchFamily="34" charset="0"/>
              <a:buChar char="•"/>
            </a:pPr>
            <a:r>
              <a:rPr lang="it-IT" sz="1400" dirty="0"/>
              <a:t>7 Functional Analysis’s Requirements still open</a:t>
            </a:r>
          </a:p>
          <a:p>
            <a:pPr marL="285750" indent="-285750">
              <a:lnSpc>
                <a:spcPct val="200000"/>
              </a:lnSpc>
              <a:buFont typeface="Arial" panose="020B0604020202020204" pitchFamily="34" charset="0"/>
              <a:buChar char="•"/>
            </a:pPr>
            <a:r>
              <a:rPr lang="it-IT" sz="1400" dirty="0"/>
              <a:t>Mulesoft expert needed (for Demand Plan integration stream)</a:t>
            </a:r>
          </a:p>
          <a:p>
            <a:pPr marL="285750" indent="-285750">
              <a:lnSpc>
                <a:spcPct val="200000"/>
              </a:lnSpc>
              <a:buFont typeface="Arial" panose="020B0604020202020204" pitchFamily="34" charset="0"/>
              <a:buChar char="•"/>
            </a:pPr>
            <a:r>
              <a:rPr lang="it-IT" sz="1400" dirty="0"/>
              <a:t>Mulesoft Descoping from PO6 Scenario cloning (44 m/ds overall) is not compensated by CRs (actually 97 m/ds overall)</a:t>
            </a:r>
          </a:p>
          <a:p>
            <a:pPr marL="285750" indent="-285750">
              <a:lnSpc>
                <a:spcPct val="200000"/>
              </a:lnSpc>
              <a:buFont typeface="Arial" panose="020B0604020202020204" pitchFamily="34" charset="0"/>
              <a:buChar char="•"/>
            </a:pPr>
            <a:endParaRPr lang="it-IT" sz="1400" dirty="0"/>
          </a:p>
        </p:txBody>
      </p:sp>
    </p:spTree>
    <p:extLst>
      <p:ext uri="{BB962C8B-B14F-4D97-AF65-F5344CB8AC3E}">
        <p14:creationId xmlns:p14="http://schemas.microsoft.com/office/powerpoint/2010/main" val="284710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Platform Optimization Estimation Overview</a:t>
            </a:r>
          </a:p>
        </p:txBody>
      </p:sp>
      <p:graphicFrame>
        <p:nvGraphicFramePr>
          <p:cNvPr id="2" name="Table 2">
            <a:extLst>
              <a:ext uri="{FF2B5EF4-FFF2-40B4-BE49-F238E27FC236}">
                <a16:creationId xmlns:a16="http://schemas.microsoft.com/office/drawing/2014/main" id="{B3EDBF9C-CC14-4DED-B1AF-3D4C4D86E948}"/>
              </a:ext>
            </a:extLst>
          </p:cNvPr>
          <p:cNvGraphicFramePr>
            <a:graphicFrameLocks noGrp="1"/>
          </p:cNvGraphicFramePr>
          <p:nvPr>
            <p:extLst>
              <p:ext uri="{D42A27DB-BD31-4B8C-83A1-F6EECF244321}">
                <p14:modId xmlns:p14="http://schemas.microsoft.com/office/powerpoint/2010/main" val="3741239735"/>
              </p:ext>
            </p:extLst>
          </p:nvPr>
        </p:nvGraphicFramePr>
        <p:xfrm>
          <a:off x="576421" y="806350"/>
          <a:ext cx="11168084" cy="4902200"/>
        </p:xfrm>
        <a:graphic>
          <a:graphicData uri="http://schemas.openxmlformats.org/drawingml/2006/table">
            <a:tbl>
              <a:tblPr firstRow="1" bandRow="1">
                <a:tableStyleId>{5C22544A-7EE6-4342-B048-85BDC9FD1C3A}</a:tableStyleId>
              </a:tblPr>
              <a:tblGrid>
                <a:gridCol w="1104049">
                  <a:extLst>
                    <a:ext uri="{9D8B030D-6E8A-4147-A177-3AD203B41FA5}">
                      <a16:colId xmlns:a16="http://schemas.microsoft.com/office/drawing/2014/main" val="468898115"/>
                    </a:ext>
                  </a:extLst>
                </a:gridCol>
                <a:gridCol w="1332000">
                  <a:extLst>
                    <a:ext uri="{9D8B030D-6E8A-4147-A177-3AD203B41FA5}">
                      <a16:colId xmlns:a16="http://schemas.microsoft.com/office/drawing/2014/main" val="1007223792"/>
                    </a:ext>
                  </a:extLst>
                </a:gridCol>
                <a:gridCol w="1005743">
                  <a:extLst>
                    <a:ext uri="{9D8B030D-6E8A-4147-A177-3AD203B41FA5}">
                      <a16:colId xmlns:a16="http://schemas.microsoft.com/office/drawing/2014/main" val="1459868069"/>
                    </a:ext>
                  </a:extLst>
                </a:gridCol>
                <a:gridCol w="1028637">
                  <a:extLst>
                    <a:ext uri="{9D8B030D-6E8A-4147-A177-3AD203B41FA5}">
                      <a16:colId xmlns:a16="http://schemas.microsoft.com/office/drawing/2014/main" val="3319507618"/>
                    </a:ext>
                  </a:extLst>
                </a:gridCol>
                <a:gridCol w="1296000">
                  <a:extLst>
                    <a:ext uri="{9D8B030D-6E8A-4147-A177-3AD203B41FA5}">
                      <a16:colId xmlns:a16="http://schemas.microsoft.com/office/drawing/2014/main" val="2762203484"/>
                    </a:ext>
                  </a:extLst>
                </a:gridCol>
                <a:gridCol w="2052000">
                  <a:extLst>
                    <a:ext uri="{9D8B030D-6E8A-4147-A177-3AD203B41FA5}">
                      <a16:colId xmlns:a16="http://schemas.microsoft.com/office/drawing/2014/main" val="545676794"/>
                    </a:ext>
                  </a:extLst>
                </a:gridCol>
                <a:gridCol w="1207298">
                  <a:extLst>
                    <a:ext uri="{9D8B030D-6E8A-4147-A177-3AD203B41FA5}">
                      <a16:colId xmlns:a16="http://schemas.microsoft.com/office/drawing/2014/main" val="899206616"/>
                    </a:ext>
                  </a:extLst>
                </a:gridCol>
                <a:gridCol w="2142357">
                  <a:extLst>
                    <a:ext uri="{9D8B030D-6E8A-4147-A177-3AD203B41FA5}">
                      <a16:colId xmlns:a16="http://schemas.microsoft.com/office/drawing/2014/main" val="4031403843"/>
                    </a:ext>
                  </a:extLst>
                </a:gridCol>
              </a:tblGrid>
              <a:tr h="370840">
                <a:tc>
                  <a:txBody>
                    <a:bodyPr/>
                    <a:lstStyle/>
                    <a:p>
                      <a:pPr algn="ctr"/>
                      <a:r>
                        <a:rPr lang="it-IT" sz="1400" dirty="0"/>
                        <a:t>PO</a:t>
                      </a:r>
                    </a:p>
                  </a:txBody>
                  <a:tcPr/>
                </a:tc>
                <a:tc>
                  <a:txBody>
                    <a:bodyPr/>
                    <a:lstStyle/>
                    <a:p>
                      <a:pPr algn="ctr"/>
                      <a:r>
                        <a:rPr lang="it-IT" sz="1400" dirty="0"/>
                        <a:t>TOPIC</a:t>
                      </a:r>
                    </a:p>
                  </a:txBody>
                  <a:tcPr/>
                </a:tc>
                <a:tc>
                  <a:txBody>
                    <a:bodyPr/>
                    <a:lstStyle/>
                    <a:p>
                      <a:pPr algn="ctr"/>
                      <a:r>
                        <a:rPr lang="it-IT" sz="1400" dirty="0"/>
                        <a:t>RFQ</a:t>
                      </a:r>
                    </a:p>
                  </a:txBody>
                  <a:tcPr/>
                </a:tc>
                <a:tc>
                  <a:txBody>
                    <a:bodyPr/>
                    <a:lstStyle/>
                    <a:p>
                      <a:pPr algn="ctr"/>
                      <a:r>
                        <a:rPr lang="it-IT" sz="1400" dirty="0"/>
                        <a:t>RFQ EST. </a:t>
                      </a:r>
                      <a:r>
                        <a:rPr lang="it-IT" sz="1000" b="0" dirty="0"/>
                        <a:t>(DBUT)</a:t>
                      </a:r>
                      <a:endParaRPr lang="it-IT" sz="1400" b="0" dirty="0"/>
                    </a:p>
                  </a:txBody>
                  <a:tcPr/>
                </a:tc>
                <a:tc>
                  <a:txBody>
                    <a:bodyPr/>
                    <a:lstStyle/>
                    <a:p>
                      <a:pPr algn="ctr"/>
                      <a:r>
                        <a:rPr lang="it-IT" sz="1400" dirty="0"/>
                        <a:t>F.A. EST. </a:t>
                      </a: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DELTA</a:t>
                      </a:r>
                    </a:p>
                  </a:txBody>
                  <a:tcPr/>
                </a:tc>
                <a:tc>
                  <a:txBody>
                    <a:bodyPr/>
                    <a:lstStyle/>
                    <a:p>
                      <a:pPr algn="ctr"/>
                      <a:r>
                        <a:rPr lang="it-IT" sz="1400" dirty="0"/>
                        <a:t>DELTA EST.</a:t>
                      </a:r>
                    </a:p>
                    <a:p>
                      <a:pPr algn="ct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NOTE</a:t>
                      </a:r>
                    </a:p>
                  </a:txBody>
                  <a:tcPr/>
                </a:tc>
                <a:extLst>
                  <a:ext uri="{0D108BD9-81ED-4DB2-BD59-A6C34878D82A}">
                    <a16:rowId xmlns:a16="http://schemas.microsoft.com/office/drawing/2014/main" val="2936233676"/>
                  </a:ext>
                </a:extLst>
              </a:tr>
              <a:tr h="370840">
                <a:tc>
                  <a:txBody>
                    <a:bodyPr/>
                    <a:lstStyle/>
                    <a:p>
                      <a:r>
                        <a:rPr lang="it-IT" sz="1200" dirty="0"/>
                        <a:t>PO 1</a:t>
                      </a:r>
                    </a:p>
                  </a:txBody>
                  <a:tcPr anchor="ctr"/>
                </a:tc>
                <a:tc>
                  <a:txBody>
                    <a:bodyPr/>
                    <a:lstStyle/>
                    <a:p>
                      <a:r>
                        <a:rPr lang="it-IT" sz="1200" dirty="0"/>
                        <a:t>Volume MNGT</a:t>
                      </a:r>
                    </a:p>
                  </a:txBody>
                  <a:tcPr anchor="ctr"/>
                </a:tc>
                <a:tc>
                  <a:txBody>
                    <a:bodyPr/>
                    <a:lstStyle/>
                    <a:p>
                      <a:pPr algn="ctr"/>
                      <a:r>
                        <a:rPr lang="it-IT" sz="1200" dirty="0"/>
                        <a:t>YES</a:t>
                      </a:r>
                    </a:p>
                  </a:txBody>
                  <a:tcPr anchor="ctr"/>
                </a:tc>
                <a:tc>
                  <a:txBody>
                    <a:bodyPr/>
                    <a:lstStyle/>
                    <a:p>
                      <a:pPr algn="ctr"/>
                      <a:r>
                        <a:rPr lang="it-IT" sz="1200" dirty="0"/>
                        <a:t>34</a:t>
                      </a:r>
                    </a:p>
                  </a:txBody>
                  <a:tcPr anchor="ctr"/>
                </a:tc>
                <a:tc>
                  <a:txBody>
                    <a:bodyPr/>
                    <a:lstStyle/>
                    <a:p>
                      <a:pPr algn="ctr"/>
                      <a:r>
                        <a:rPr lang="it-IT" sz="1200" dirty="0"/>
                        <a:t>34</a:t>
                      </a:r>
                    </a:p>
                  </a:txBody>
                  <a:tcPr anchor="ctr"/>
                </a:tc>
                <a:tc>
                  <a:txBody>
                    <a:bodyPr/>
                    <a:lstStyle/>
                    <a:p>
                      <a:endParaRPr lang="it-IT" sz="1200"/>
                    </a:p>
                  </a:txBody>
                  <a:tcPr anchor="ctr"/>
                </a:tc>
                <a:tc>
                  <a:txBody>
                    <a:bodyPr/>
                    <a:lstStyle/>
                    <a:p>
                      <a:endParaRPr lang="it-IT" sz="1200" dirty="0"/>
                    </a:p>
                  </a:txBody>
                  <a:tcPr anchor="ctr"/>
                </a:tc>
                <a:tc>
                  <a:txBody>
                    <a:bodyPr/>
                    <a:lstStyle/>
                    <a:p>
                      <a:endParaRPr lang="it-IT" sz="1200" dirty="0"/>
                    </a:p>
                  </a:txBody>
                  <a:tcPr anchor="ctr"/>
                </a:tc>
                <a:extLst>
                  <a:ext uri="{0D108BD9-81ED-4DB2-BD59-A6C34878D82A}">
                    <a16:rowId xmlns:a16="http://schemas.microsoft.com/office/drawing/2014/main" val="3269330157"/>
                  </a:ext>
                </a:extLst>
              </a:tr>
              <a:tr h="370840">
                <a:tc>
                  <a:txBody>
                    <a:bodyPr/>
                    <a:lstStyle/>
                    <a:p>
                      <a:r>
                        <a:rPr lang="it-IT" sz="1200" dirty="0">
                          <a:solidFill>
                            <a:srgbClr val="FF0000"/>
                          </a:solidFill>
                        </a:rPr>
                        <a:t>PO 1.1</a:t>
                      </a:r>
                    </a:p>
                  </a:txBody>
                  <a:tcPr anchor="ctr"/>
                </a:tc>
                <a:tc>
                  <a:txBody>
                    <a:bodyPr/>
                    <a:lstStyle/>
                    <a:p>
                      <a:r>
                        <a:rPr lang="it-IT" sz="1200" dirty="0">
                          <a:solidFill>
                            <a:srgbClr val="FF0000"/>
                          </a:solidFill>
                        </a:rPr>
                        <a:t>Part Number</a:t>
                      </a:r>
                    </a:p>
                  </a:txBody>
                  <a:tcPr anchor="ctr"/>
                </a:tc>
                <a:tc>
                  <a:txBody>
                    <a:bodyPr/>
                    <a:lstStyle/>
                    <a:p>
                      <a:pPr algn="ctr"/>
                      <a:r>
                        <a:rPr lang="it-IT" sz="1200" dirty="0">
                          <a:solidFill>
                            <a:srgbClr val="FF0000"/>
                          </a:solidFill>
                        </a:rPr>
                        <a:t>NO</a:t>
                      </a:r>
                    </a:p>
                  </a:txBody>
                  <a:tcPr anchor="ctr"/>
                </a:tc>
                <a:tc>
                  <a:txBody>
                    <a:bodyPr/>
                    <a:lstStyle/>
                    <a:p>
                      <a:pPr algn="ctr"/>
                      <a:r>
                        <a:rPr lang="it-IT" sz="1200" dirty="0">
                          <a:solidFill>
                            <a:srgbClr val="FF0000"/>
                          </a:solidFill>
                        </a:rPr>
                        <a:t>0</a:t>
                      </a:r>
                    </a:p>
                  </a:txBody>
                  <a:tcPr anchor="ctr"/>
                </a:tc>
                <a:tc>
                  <a:txBody>
                    <a:bodyPr/>
                    <a:lstStyle/>
                    <a:p>
                      <a:pPr algn="ctr"/>
                      <a:r>
                        <a:rPr lang="it-IT" sz="1200" dirty="0">
                          <a:solidFill>
                            <a:srgbClr val="FF0000"/>
                          </a:solidFill>
                        </a:rPr>
                        <a:t>28</a:t>
                      </a:r>
                    </a:p>
                  </a:txBody>
                  <a:tcPr anchor="ctr"/>
                </a:tc>
                <a:tc>
                  <a:txBody>
                    <a:bodyPr/>
                    <a:lstStyle/>
                    <a:p>
                      <a:endParaRPr lang="it-IT" sz="1200" dirty="0"/>
                    </a:p>
                  </a:txBody>
                  <a:tcPr anchor="ctr"/>
                </a:tc>
                <a:tc>
                  <a:txBody>
                    <a:bodyPr/>
                    <a:lstStyle/>
                    <a:p>
                      <a:pPr marL="171450" indent="-171450">
                        <a:buFontTx/>
                        <a:buChar char="-"/>
                      </a:pPr>
                      <a:r>
                        <a:rPr lang="it-IT" sz="1200" dirty="0">
                          <a:solidFill>
                            <a:srgbClr val="FF0000"/>
                          </a:solidFill>
                        </a:rPr>
                        <a:t>28</a:t>
                      </a:r>
                    </a:p>
                  </a:txBody>
                  <a:tcPr anchor="ctr"/>
                </a:tc>
                <a:tc>
                  <a:txBody>
                    <a:bodyPr/>
                    <a:lstStyle/>
                    <a:p>
                      <a:endParaRPr lang="it-IT" sz="1200" dirty="0"/>
                    </a:p>
                  </a:txBody>
                  <a:tcPr anchor="ctr"/>
                </a:tc>
                <a:extLst>
                  <a:ext uri="{0D108BD9-81ED-4DB2-BD59-A6C34878D82A}">
                    <a16:rowId xmlns:a16="http://schemas.microsoft.com/office/drawing/2014/main" val="1183504150"/>
                  </a:ext>
                </a:extLst>
              </a:tr>
              <a:tr h="370840">
                <a:tc>
                  <a:txBody>
                    <a:bodyPr/>
                    <a:lstStyle/>
                    <a:p>
                      <a:r>
                        <a:rPr lang="it-IT" sz="1200" dirty="0"/>
                        <a:t>PO 2.1</a:t>
                      </a:r>
                    </a:p>
                  </a:txBody>
                  <a:tcPr anchor="ctr"/>
                </a:tc>
                <a:tc>
                  <a:txBody>
                    <a:bodyPr/>
                    <a:lstStyle/>
                    <a:p>
                      <a:r>
                        <a:rPr lang="it-IT" sz="1200" dirty="0"/>
                        <a:t>Zero volume</a:t>
                      </a:r>
                    </a:p>
                  </a:txBody>
                  <a:tcPr anchor="ctr"/>
                </a:tc>
                <a:tc>
                  <a:txBody>
                    <a:bodyPr/>
                    <a:lstStyle/>
                    <a:p>
                      <a:pPr algn="ctr"/>
                      <a:r>
                        <a:rPr lang="it-IT" sz="1200" dirty="0"/>
                        <a:t>YES</a:t>
                      </a:r>
                    </a:p>
                  </a:txBody>
                  <a:tcPr anchor="ctr"/>
                </a:tc>
                <a:tc>
                  <a:txBody>
                    <a:bodyPr/>
                    <a:lstStyle/>
                    <a:p>
                      <a:pPr algn="ctr"/>
                      <a:r>
                        <a:rPr lang="it-IT" sz="1200" dirty="0"/>
                        <a:t>20</a:t>
                      </a:r>
                    </a:p>
                  </a:txBody>
                  <a:tcPr anchor="ctr"/>
                </a:tc>
                <a:tc>
                  <a:txBody>
                    <a:bodyPr/>
                    <a:lstStyle/>
                    <a:p>
                      <a:pPr algn="ctr"/>
                      <a:r>
                        <a:rPr lang="it-IT" sz="1200" dirty="0"/>
                        <a:t>31.5</a:t>
                      </a:r>
                    </a:p>
                  </a:txBody>
                  <a:tcPr anchor="ctr"/>
                </a:tc>
                <a:tc>
                  <a:txBody>
                    <a:bodyPr/>
                    <a:lstStyle/>
                    <a:p>
                      <a:endParaRPr lang="it-IT" sz="1200" dirty="0"/>
                    </a:p>
                  </a:txBody>
                  <a:tcPr anchor="ctr"/>
                </a:tc>
                <a:tc>
                  <a:txBody>
                    <a:bodyPr/>
                    <a:lstStyle/>
                    <a:p>
                      <a:endParaRPr lang="it-IT" sz="1200" dirty="0"/>
                    </a:p>
                  </a:txBody>
                  <a:tcPr anchor="ctr"/>
                </a:tc>
                <a:tc>
                  <a:txBody>
                    <a:bodyPr/>
                    <a:lstStyle/>
                    <a:p>
                      <a:endParaRPr lang="it-IT" sz="1200" dirty="0"/>
                    </a:p>
                  </a:txBody>
                  <a:tcPr anchor="ctr"/>
                </a:tc>
                <a:extLst>
                  <a:ext uri="{0D108BD9-81ED-4DB2-BD59-A6C34878D82A}">
                    <a16:rowId xmlns:a16="http://schemas.microsoft.com/office/drawing/2014/main" val="3058729262"/>
                  </a:ext>
                </a:extLst>
              </a:tr>
              <a:tr h="370840">
                <a:tc>
                  <a:txBody>
                    <a:bodyPr/>
                    <a:lstStyle/>
                    <a:p>
                      <a:r>
                        <a:rPr lang="it-IT" sz="1200" dirty="0"/>
                        <a:t>PO 2.2</a:t>
                      </a:r>
                    </a:p>
                  </a:txBody>
                  <a:tcPr anchor="ctr"/>
                </a:tc>
                <a:tc>
                  <a:txBody>
                    <a:bodyPr/>
                    <a:lstStyle/>
                    <a:p>
                      <a:r>
                        <a:rPr lang="it-IT" sz="1200" dirty="0"/>
                        <a:t>EA filter</a:t>
                      </a:r>
                    </a:p>
                  </a:txBody>
                  <a:tcPr anchor="ctr"/>
                </a:tc>
                <a:tc>
                  <a:txBody>
                    <a:bodyPr/>
                    <a:lstStyle/>
                    <a:p>
                      <a:pPr algn="ctr"/>
                      <a:r>
                        <a:rPr lang="it-IT" sz="1200" dirty="0"/>
                        <a:t>YES</a:t>
                      </a:r>
                    </a:p>
                  </a:txBody>
                  <a:tcPr anchor="ctr"/>
                </a:tc>
                <a:tc>
                  <a:txBody>
                    <a:bodyPr/>
                    <a:lstStyle/>
                    <a:p>
                      <a:pPr algn="ctr"/>
                      <a:r>
                        <a:rPr lang="it-IT" sz="1200" dirty="0"/>
                        <a:t>40</a:t>
                      </a:r>
                    </a:p>
                  </a:txBody>
                  <a:tcPr anchor="ctr"/>
                </a:tc>
                <a:tc>
                  <a:txBody>
                    <a:bodyPr/>
                    <a:lstStyle/>
                    <a:p>
                      <a:pPr algn="ctr"/>
                      <a:r>
                        <a:rPr lang="it-IT" sz="1200" dirty="0"/>
                        <a:t>43</a:t>
                      </a:r>
                    </a:p>
                  </a:txBody>
                  <a:tcPr anchor="ctr"/>
                </a:tc>
                <a:tc>
                  <a:txBody>
                    <a:bodyPr/>
                    <a:lstStyle/>
                    <a:p>
                      <a:endParaRPr lang="it-IT" sz="1200" dirty="0"/>
                    </a:p>
                  </a:txBody>
                  <a:tcPr anchor="ctr"/>
                </a:tc>
                <a:tc>
                  <a:txBody>
                    <a:bodyPr/>
                    <a:lstStyle/>
                    <a:p>
                      <a:endParaRPr lang="it-IT" sz="1200" dirty="0"/>
                    </a:p>
                  </a:txBody>
                  <a:tcPr anchor="ctr"/>
                </a:tc>
                <a:tc>
                  <a:txBody>
                    <a:bodyPr/>
                    <a:lstStyle/>
                    <a:p>
                      <a:endParaRPr lang="it-IT" sz="1200" dirty="0"/>
                    </a:p>
                  </a:txBody>
                  <a:tcPr anchor="ctr"/>
                </a:tc>
                <a:extLst>
                  <a:ext uri="{0D108BD9-81ED-4DB2-BD59-A6C34878D82A}">
                    <a16:rowId xmlns:a16="http://schemas.microsoft.com/office/drawing/2014/main" val="1471318890"/>
                  </a:ext>
                </a:extLst>
              </a:tr>
              <a:tr h="370840">
                <a:tc>
                  <a:txBody>
                    <a:bodyPr/>
                    <a:lstStyle/>
                    <a:p>
                      <a:r>
                        <a:rPr lang="it-IT" sz="1200" dirty="0"/>
                        <a:t>PO 4</a:t>
                      </a:r>
                    </a:p>
                  </a:txBody>
                  <a:tcPr anchor="ctr"/>
                </a:tc>
                <a:tc>
                  <a:txBody>
                    <a:bodyPr/>
                    <a:lstStyle/>
                    <a:p>
                      <a:r>
                        <a:rPr lang="it-IT" sz="1200" dirty="0"/>
                        <a:t>Visibility</a:t>
                      </a:r>
                    </a:p>
                  </a:txBody>
                  <a:tcPr anchor="ctr"/>
                </a:tc>
                <a:tc>
                  <a:txBody>
                    <a:bodyPr/>
                    <a:lstStyle/>
                    <a:p>
                      <a:pPr algn="ctr"/>
                      <a:r>
                        <a:rPr lang="it-IT" sz="1200" dirty="0"/>
                        <a:t>YES</a:t>
                      </a:r>
                    </a:p>
                  </a:txBody>
                  <a:tcPr anchor="ctr"/>
                </a:tc>
                <a:tc>
                  <a:txBody>
                    <a:bodyPr/>
                    <a:lstStyle/>
                    <a:p>
                      <a:pPr algn="ctr"/>
                      <a:r>
                        <a:rPr lang="it-IT" sz="1200" dirty="0"/>
                        <a:t>40</a:t>
                      </a:r>
                    </a:p>
                  </a:txBody>
                  <a:tcPr anchor="ctr"/>
                </a:tc>
                <a:tc>
                  <a:txBody>
                    <a:bodyPr/>
                    <a:lstStyle/>
                    <a:p>
                      <a:pPr algn="ctr"/>
                      <a:r>
                        <a:rPr lang="it-IT" sz="1200" dirty="0"/>
                        <a:t>60</a:t>
                      </a:r>
                    </a:p>
                  </a:txBody>
                  <a:tcPr anchor="ctr"/>
                </a:tc>
                <a:tc>
                  <a:txBody>
                    <a:bodyPr/>
                    <a:lstStyle/>
                    <a:p>
                      <a:pPr marL="171450" indent="-171450">
                        <a:buFontTx/>
                        <a:buChar char="-"/>
                      </a:pPr>
                      <a:r>
                        <a:rPr lang="it-IT" sz="1200" dirty="0">
                          <a:solidFill>
                            <a:srgbClr val="FF0000"/>
                          </a:solidFill>
                        </a:rPr>
                        <a:t>Review Region Global Settings</a:t>
                      </a:r>
                    </a:p>
                    <a:p>
                      <a:pPr marL="171450" indent="-171450">
                        <a:buFontTx/>
                        <a:buChar char="-"/>
                      </a:pPr>
                      <a:r>
                        <a:rPr lang="it-IT" sz="1200" dirty="0">
                          <a:solidFill>
                            <a:srgbClr val="FF0000"/>
                          </a:solidFill>
                        </a:rPr>
                        <a:t>Adapt Region fields</a:t>
                      </a:r>
                    </a:p>
                  </a:txBody>
                  <a:tcPr anchor="ctr"/>
                </a:tc>
                <a:tc>
                  <a:txBody>
                    <a:bodyPr/>
                    <a:lstStyle/>
                    <a:p>
                      <a:pPr marL="171450" indent="-171450">
                        <a:buFontTx/>
                        <a:buChar char="-"/>
                      </a:pPr>
                      <a:r>
                        <a:rPr lang="it-IT" sz="1200" dirty="0">
                          <a:solidFill>
                            <a:srgbClr val="FF0000"/>
                          </a:solidFill>
                        </a:rPr>
                        <a:t>5</a:t>
                      </a:r>
                    </a:p>
                    <a:p>
                      <a:pPr marL="171450" indent="-171450">
                        <a:buFontTx/>
                        <a:buChar char="-"/>
                      </a:pPr>
                      <a:r>
                        <a:rPr lang="it-IT" sz="1200" dirty="0">
                          <a:solidFill>
                            <a:srgbClr val="FF0000"/>
                          </a:solidFill>
                        </a:rPr>
                        <a:t>10</a:t>
                      </a:r>
                    </a:p>
                  </a:txBody>
                  <a:tcPr anchor="ctr"/>
                </a:tc>
                <a:tc>
                  <a:txBody>
                    <a:bodyPr/>
                    <a:lstStyle/>
                    <a:p>
                      <a:pPr marL="171450" indent="-171450">
                        <a:buFontTx/>
                        <a:buChar char="-"/>
                      </a:pPr>
                      <a:r>
                        <a:rPr lang="it-IT" sz="1200" dirty="0"/>
                        <a:t>Includes Sharing &amp; Visibility PE</a:t>
                      </a:r>
                    </a:p>
                    <a:p>
                      <a:pPr marL="171450" indent="-171450">
                        <a:buFontTx/>
                        <a:buChar char="-"/>
                      </a:pPr>
                      <a:r>
                        <a:rPr lang="it-IT" sz="1200" dirty="0">
                          <a:solidFill>
                            <a:srgbClr val="FF0000"/>
                          </a:solidFill>
                        </a:rPr>
                        <a:t>Partially estimated</a:t>
                      </a:r>
                    </a:p>
                  </a:txBody>
                  <a:tcPr anchor="ctr"/>
                </a:tc>
                <a:extLst>
                  <a:ext uri="{0D108BD9-81ED-4DB2-BD59-A6C34878D82A}">
                    <a16:rowId xmlns:a16="http://schemas.microsoft.com/office/drawing/2014/main" val="3513573710"/>
                  </a:ext>
                </a:extLst>
              </a:tr>
              <a:tr h="370840">
                <a:tc>
                  <a:txBody>
                    <a:bodyPr/>
                    <a:lstStyle/>
                    <a:p>
                      <a:r>
                        <a:rPr lang="it-IT" sz="1200" dirty="0"/>
                        <a:t>PO 5</a:t>
                      </a:r>
                    </a:p>
                  </a:txBody>
                  <a:tcPr anchor="ctr"/>
                </a:tc>
                <a:tc>
                  <a:txBody>
                    <a:bodyPr/>
                    <a:lstStyle/>
                    <a:p>
                      <a:r>
                        <a:rPr lang="it-IT" sz="1200" dirty="0"/>
                        <a:t>EA dataset update</a:t>
                      </a:r>
                    </a:p>
                  </a:txBody>
                  <a:tcPr anchor="ctr"/>
                </a:tc>
                <a:tc>
                  <a:txBody>
                    <a:bodyPr/>
                    <a:lstStyle/>
                    <a:p>
                      <a:pPr algn="ctr"/>
                      <a:r>
                        <a:rPr lang="it-IT" sz="1200" dirty="0"/>
                        <a:t>YES</a:t>
                      </a:r>
                    </a:p>
                  </a:txBody>
                  <a:tcPr anchor="ctr"/>
                </a:tc>
                <a:tc>
                  <a:txBody>
                    <a:bodyPr/>
                    <a:lstStyle/>
                    <a:p>
                      <a:pPr algn="ctr"/>
                      <a:r>
                        <a:rPr lang="it-IT" sz="1200" dirty="0"/>
                        <a:t>40</a:t>
                      </a:r>
                    </a:p>
                  </a:txBody>
                  <a:tcPr anchor="ctr"/>
                </a:tc>
                <a:tc>
                  <a:txBody>
                    <a:bodyPr/>
                    <a:lstStyle/>
                    <a:p>
                      <a:pPr algn="ctr"/>
                      <a:r>
                        <a:rPr lang="it-IT" sz="1200" dirty="0"/>
                        <a:t>30</a:t>
                      </a:r>
                    </a:p>
                  </a:txBody>
                  <a:tcPr anchor="ctr"/>
                </a:tc>
                <a:tc>
                  <a:txBody>
                    <a:bodyPr/>
                    <a:lstStyle/>
                    <a:p>
                      <a:endParaRPr lang="it-IT" sz="1200" dirty="0"/>
                    </a:p>
                  </a:txBody>
                  <a:tcPr anchor="ctr"/>
                </a:tc>
                <a:tc>
                  <a:txBody>
                    <a:bodyPr/>
                    <a:lstStyle/>
                    <a:p>
                      <a:endParaRPr lang="it-IT" sz="1200" dirty="0"/>
                    </a:p>
                  </a:txBody>
                  <a:tcPr anchor="ctr"/>
                </a:tc>
                <a:tc>
                  <a:txBody>
                    <a:bodyPr/>
                    <a:lstStyle/>
                    <a:p>
                      <a:endParaRPr lang="it-IT" sz="1200" dirty="0"/>
                    </a:p>
                  </a:txBody>
                  <a:tcPr anchor="ctr"/>
                </a:tc>
                <a:extLst>
                  <a:ext uri="{0D108BD9-81ED-4DB2-BD59-A6C34878D82A}">
                    <a16:rowId xmlns:a16="http://schemas.microsoft.com/office/drawing/2014/main" val="3595178200"/>
                  </a:ext>
                </a:extLst>
              </a:tr>
              <a:tr h="370840">
                <a:tc>
                  <a:txBody>
                    <a:bodyPr/>
                    <a:lstStyle/>
                    <a:p>
                      <a:r>
                        <a:rPr lang="it-IT" sz="1200" dirty="0"/>
                        <a:t>PO 6</a:t>
                      </a:r>
                    </a:p>
                  </a:txBody>
                  <a:tcPr anchor="ctr"/>
                </a:tc>
                <a:tc>
                  <a:txBody>
                    <a:bodyPr/>
                    <a:lstStyle/>
                    <a:p>
                      <a:r>
                        <a:rPr lang="it-IT" sz="1200" dirty="0"/>
                        <a:t>Scenario</a:t>
                      </a:r>
                    </a:p>
                  </a:txBody>
                  <a:tcPr anchor="ctr"/>
                </a:tc>
                <a:tc>
                  <a:txBody>
                    <a:bodyPr/>
                    <a:lstStyle/>
                    <a:p>
                      <a:pPr algn="ctr"/>
                      <a:r>
                        <a:rPr lang="it-IT" sz="1200" dirty="0"/>
                        <a:t>YES</a:t>
                      </a:r>
                    </a:p>
                  </a:txBody>
                  <a:tcPr anchor="ctr"/>
                </a:tc>
                <a:tc>
                  <a:txBody>
                    <a:bodyPr/>
                    <a:lstStyle/>
                    <a:p>
                      <a:pPr algn="ctr"/>
                      <a:r>
                        <a:rPr lang="it-IT" sz="1200" dirty="0"/>
                        <a:t>77 </a:t>
                      </a:r>
                      <a:r>
                        <a:rPr lang="it-IT" sz="700" dirty="0"/>
                        <a:t>(33)*</a:t>
                      </a:r>
                    </a:p>
                  </a:txBody>
                  <a:tcPr anchor="ctr"/>
                </a:tc>
                <a:tc>
                  <a:txBody>
                    <a:bodyPr/>
                    <a:lstStyle/>
                    <a:p>
                      <a:pPr algn="ctr"/>
                      <a:r>
                        <a:rPr lang="it-IT" sz="1200" dirty="0"/>
                        <a:t>46</a:t>
                      </a:r>
                    </a:p>
                  </a:txBody>
                  <a:tcPr anchor="ctr"/>
                </a:tc>
                <a:tc>
                  <a:txBody>
                    <a:bodyPr/>
                    <a:lstStyle/>
                    <a:p>
                      <a:pPr marL="171450" indent="-171450">
                        <a:buFontTx/>
                        <a:buChar char="-"/>
                      </a:pPr>
                      <a:r>
                        <a:rPr lang="it-IT" sz="1200" dirty="0">
                          <a:solidFill>
                            <a:srgbClr val="FF0000"/>
                          </a:solidFill>
                        </a:rPr>
                        <a:t>Exchange rate enhancement</a:t>
                      </a:r>
                    </a:p>
                    <a:p>
                      <a:pPr marL="171450" indent="-171450">
                        <a:buFontTx/>
                        <a:buChar char="-"/>
                      </a:pPr>
                      <a:r>
                        <a:rPr lang="it-IT" sz="1200" dirty="0">
                          <a:solidFill>
                            <a:srgbClr val="FF0000"/>
                          </a:solidFill>
                        </a:rPr>
                        <a:t>Scheduling scenario</a:t>
                      </a:r>
                    </a:p>
                    <a:p>
                      <a:pPr marL="171450" indent="-171450">
                        <a:buFontTx/>
                        <a:buChar char="-"/>
                      </a:pPr>
                      <a:r>
                        <a:rPr lang="it-IT" sz="1200" dirty="0">
                          <a:solidFill>
                            <a:srgbClr val="00B050"/>
                          </a:solidFill>
                        </a:rPr>
                        <a:t>Mulesoft ETL</a:t>
                      </a:r>
                    </a:p>
                  </a:txBody>
                  <a:tcPr anchor="ctr"/>
                </a:tc>
                <a:tc>
                  <a:txBody>
                    <a:bodyPr/>
                    <a:lstStyle/>
                    <a:p>
                      <a:pPr marL="171450" indent="-171450">
                        <a:buFontTx/>
                        <a:buChar char="-"/>
                      </a:pPr>
                      <a:r>
                        <a:rPr lang="it-IT" sz="1200" dirty="0">
                          <a:solidFill>
                            <a:srgbClr val="FF0000"/>
                          </a:solidFill>
                        </a:rPr>
                        <a:t>TBD</a:t>
                      </a:r>
                    </a:p>
                    <a:p>
                      <a:pPr marL="171450" indent="-171450">
                        <a:buFontTx/>
                        <a:buChar char="-"/>
                      </a:pPr>
                      <a:r>
                        <a:rPr lang="it-IT" sz="1200" dirty="0">
                          <a:solidFill>
                            <a:srgbClr val="FF0000"/>
                          </a:solidFill>
                        </a:rPr>
                        <a:t>16</a:t>
                      </a:r>
                    </a:p>
                    <a:p>
                      <a:pPr marL="171450" indent="-171450">
                        <a:buFontTx/>
                        <a:buChar char="-"/>
                      </a:pPr>
                      <a:r>
                        <a:rPr lang="it-IT" sz="1200" dirty="0">
                          <a:solidFill>
                            <a:srgbClr val="00B050"/>
                          </a:solidFill>
                        </a:rPr>
                        <a:t>44*</a:t>
                      </a:r>
                    </a:p>
                  </a:txBody>
                  <a:tcPr anchor="ctr"/>
                </a:tc>
                <a:tc>
                  <a:txBody>
                    <a:bodyPr/>
                    <a:lstStyle/>
                    <a:p>
                      <a:pPr marL="171450" indent="-171450">
                        <a:buFontTx/>
                        <a:buChar char="-"/>
                      </a:pPr>
                      <a:r>
                        <a:rPr lang="it-IT" sz="1200" dirty="0"/>
                        <a:t>Include Scenario Enhancements PE</a:t>
                      </a:r>
                    </a:p>
                    <a:p>
                      <a:pPr marL="171450" indent="-171450">
                        <a:buFontTx/>
                        <a:buChar char="-"/>
                      </a:pPr>
                      <a:r>
                        <a:rPr lang="it-IT" sz="1200" dirty="0"/>
                        <a:t>Include 1 GAP</a:t>
                      </a:r>
                    </a:p>
                    <a:p>
                      <a:pPr marL="171450" indent="-171450">
                        <a:buFontTx/>
                        <a:buChar char="-"/>
                      </a:pPr>
                      <a:r>
                        <a:rPr lang="it-IT" sz="1200" dirty="0">
                          <a:solidFill>
                            <a:srgbClr val="FF0000"/>
                          </a:solidFill>
                        </a:rPr>
                        <a:t>Partially Estimated</a:t>
                      </a:r>
                    </a:p>
                  </a:txBody>
                  <a:tcPr anchor="ctr"/>
                </a:tc>
                <a:extLst>
                  <a:ext uri="{0D108BD9-81ED-4DB2-BD59-A6C34878D82A}">
                    <a16:rowId xmlns:a16="http://schemas.microsoft.com/office/drawing/2014/main" val="1975075488"/>
                  </a:ext>
                </a:extLst>
              </a:tr>
              <a:tr h="370840">
                <a:tc>
                  <a:txBody>
                    <a:bodyPr/>
                    <a:lstStyle/>
                    <a:p>
                      <a:r>
                        <a:rPr lang="it-IT" sz="1200" dirty="0"/>
                        <a:t>PO 7</a:t>
                      </a:r>
                    </a:p>
                  </a:txBody>
                  <a:tcPr anchor="ctr"/>
                </a:tc>
                <a:tc>
                  <a:txBody>
                    <a:bodyPr/>
                    <a:lstStyle/>
                    <a:p>
                      <a:r>
                        <a:rPr lang="it-IT" sz="1200" dirty="0"/>
                        <a:t>Archiving</a:t>
                      </a:r>
                    </a:p>
                  </a:txBody>
                  <a:tcPr anchor="ctr"/>
                </a:tc>
                <a:tc>
                  <a:txBody>
                    <a:bodyPr/>
                    <a:lstStyle/>
                    <a:p>
                      <a:pPr algn="ctr"/>
                      <a:r>
                        <a:rPr lang="it-IT" sz="1200" dirty="0"/>
                        <a:t>YES</a:t>
                      </a:r>
                    </a:p>
                  </a:txBody>
                  <a:tcPr anchor="ctr"/>
                </a:tc>
                <a:tc>
                  <a:txBody>
                    <a:bodyPr/>
                    <a:lstStyle/>
                    <a:p>
                      <a:pPr algn="ctr"/>
                      <a:r>
                        <a:rPr lang="it-IT" sz="1200" dirty="0"/>
                        <a:t>32</a:t>
                      </a:r>
                    </a:p>
                  </a:txBody>
                  <a:tcPr anchor="ctr"/>
                </a:tc>
                <a:tc>
                  <a:txBody>
                    <a:bodyPr/>
                    <a:lstStyle/>
                    <a:p>
                      <a:pPr algn="ctr"/>
                      <a:r>
                        <a:rPr lang="it-IT" sz="1200" dirty="0"/>
                        <a:t>22</a:t>
                      </a:r>
                    </a:p>
                  </a:txBody>
                  <a:tcPr anchor="ctr"/>
                </a:tc>
                <a:tc>
                  <a:txBody>
                    <a:bodyPr/>
                    <a:lstStyle/>
                    <a:p>
                      <a:endParaRPr lang="it-IT" sz="1200" dirty="0"/>
                    </a:p>
                  </a:txBody>
                  <a:tcPr anchor="ctr"/>
                </a:tc>
                <a:tc>
                  <a:txBody>
                    <a:bodyPr/>
                    <a:lstStyle/>
                    <a:p>
                      <a:endParaRPr lang="it-IT" sz="1200" dirty="0"/>
                    </a:p>
                  </a:txBody>
                  <a:tcPr anchor="ctr"/>
                </a:tc>
                <a:tc>
                  <a:txBody>
                    <a:bodyPr/>
                    <a:lstStyle/>
                    <a:p>
                      <a:endParaRPr lang="it-IT" sz="1200" dirty="0"/>
                    </a:p>
                  </a:txBody>
                  <a:tcPr anchor="ctr"/>
                </a:tc>
                <a:extLst>
                  <a:ext uri="{0D108BD9-81ED-4DB2-BD59-A6C34878D82A}">
                    <a16:rowId xmlns:a16="http://schemas.microsoft.com/office/drawing/2014/main" val="790565281"/>
                  </a:ext>
                </a:extLst>
              </a:tr>
              <a:tr h="370840">
                <a:tc>
                  <a:txBody>
                    <a:bodyPr/>
                    <a:lstStyle/>
                    <a:p>
                      <a:r>
                        <a:rPr lang="it-IT" sz="1400" b="1" dirty="0"/>
                        <a:t>TOTAL</a:t>
                      </a:r>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pPr algn="ctr"/>
                      <a:r>
                        <a:rPr lang="it-IT" sz="1200" b="1" dirty="0"/>
                        <a:t>283 </a:t>
                      </a:r>
                      <a:r>
                        <a:rPr lang="it-IT" sz="700" b="1" dirty="0"/>
                        <a:t>(239)*</a:t>
                      </a:r>
                      <a:endParaRPr lang="it-IT" sz="1200" b="1" dirty="0"/>
                    </a:p>
                  </a:txBody>
                  <a:tcPr anchor="ctr">
                    <a:solidFill>
                      <a:schemeClr val="tx2">
                        <a:lumMod val="20000"/>
                        <a:lumOff val="80000"/>
                      </a:schemeClr>
                    </a:solidFill>
                  </a:tcPr>
                </a:tc>
                <a:tc>
                  <a:txBody>
                    <a:bodyPr/>
                    <a:lstStyle/>
                    <a:p>
                      <a:pPr algn="ctr"/>
                      <a:r>
                        <a:rPr lang="it-IT" sz="1200" b="1" dirty="0"/>
                        <a:t>294.5</a:t>
                      </a:r>
                    </a:p>
                  </a:txBody>
                  <a:tcPr anchor="ctr">
                    <a:solidFill>
                      <a:schemeClr val="tx2">
                        <a:lumMod val="20000"/>
                        <a:lumOff val="80000"/>
                      </a:schemeClr>
                    </a:solidFill>
                  </a:tcPr>
                </a:tc>
                <a:tc>
                  <a:txBody>
                    <a:bodyPr/>
                    <a:lstStyle/>
                    <a:p>
                      <a:endParaRPr lang="it-IT" sz="1200" b="1" dirty="0">
                        <a:solidFill>
                          <a:srgbClr val="00B050"/>
                        </a:solidFill>
                      </a:endParaRPr>
                    </a:p>
                  </a:txBody>
                  <a:tcPr anchor="ctr">
                    <a:solidFill>
                      <a:schemeClr val="tx2">
                        <a:lumMod val="20000"/>
                        <a:lumOff val="80000"/>
                      </a:schemeClr>
                    </a:solidFill>
                  </a:tcPr>
                </a:tc>
                <a:tc>
                  <a:txBody>
                    <a:bodyPr/>
                    <a:lstStyle/>
                    <a:p>
                      <a:r>
                        <a:rPr lang="it-IT" sz="1200" b="1" dirty="0">
                          <a:solidFill>
                            <a:srgbClr val="FF0000"/>
                          </a:solidFill>
                        </a:rPr>
                        <a:t>+ 59 M/D</a:t>
                      </a:r>
                    </a:p>
                    <a:p>
                      <a:r>
                        <a:rPr lang="it-IT" sz="1200" b="1" dirty="0">
                          <a:solidFill>
                            <a:srgbClr val="00B050"/>
                          </a:solidFill>
                        </a:rPr>
                        <a:t>-  44 M/D</a:t>
                      </a:r>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extLst>
                  <a:ext uri="{0D108BD9-81ED-4DB2-BD59-A6C34878D82A}">
                    <a16:rowId xmlns:a16="http://schemas.microsoft.com/office/drawing/2014/main" val="2754305881"/>
                  </a:ext>
                </a:extLst>
              </a:tr>
            </a:tbl>
          </a:graphicData>
        </a:graphic>
      </p:graphicFrame>
      <p:sp>
        <p:nvSpPr>
          <p:cNvPr id="3" name="TextBox 2">
            <a:extLst>
              <a:ext uri="{FF2B5EF4-FFF2-40B4-BE49-F238E27FC236}">
                <a16:creationId xmlns:a16="http://schemas.microsoft.com/office/drawing/2014/main" id="{2BABE976-1B21-4DD1-9247-9BCC0096BDDA}"/>
              </a:ext>
            </a:extLst>
          </p:cNvPr>
          <p:cNvSpPr txBox="1"/>
          <p:nvPr/>
        </p:nvSpPr>
        <p:spPr>
          <a:xfrm>
            <a:off x="1070948" y="5715500"/>
            <a:ext cx="4475905" cy="830997"/>
          </a:xfrm>
          <a:prstGeom prst="rect">
            <a:avLst/>
          </a:prstGeom>
          <a:noFill/>
        </p:spPr>
        <p:txBody>
          <a:bodyPr wrap="none" rtlCol="0">
            <a:spAutoFit/>
          </a:bodyPr>
          <a:lstStyle/>
          <a:p>
            <a:r>
              <a:rPr lang="it-IT" sz="800" b="1" dirty="0"/>
              <a:t>Lengenda</a:t>
            </a:r>
          </a:p>
          <a:p>
            <a:r>
              <a:rPr lang="it-IT" sz="800" b="1" dirty="0"/>
              <a:t>RFQ: </a:t>
            </a:r>
            <a:r>
              <a:rPr lang="it-IT" sz="800" dirty="0"/>
              <a:t>if the requests is included in the RFQ</a:t>
            </a:r>
          </a:p>
          <a:p>
            <a:r>
              <a:rPr lang="it-IT" sz="800" b="1" dirty="0"/>
              <a:t>RFQ EST.: </a:t>
            </a:r>
            <a:r>
              <a:rPr lang="it-IT" sz="800" dirty="0"/>
              <a:t>Effort estimated in Campgemini Offer (Last Sent to the Customer)</a:t>
            </a:r>
          </a:p>
          <a:p>
            <a:r>
              <a:rPr lang="it-IT" sz="800" b="1" dirty="0"/>
              <a:t>F.A. EST: </a:t>
            </a:r>
            <a:r>
              <a:rPr lang="it-IT" sz="800" dirty="0"/>
              <a:t>Functional Analysis Estimation</a:t>
            </a:r>
          </a:p>
          <a:p>
            <a:r>
              <a:rPr lang="it-IT" sz="800" b="1" dirty="0"/>
              <a:t>Delta</a:t>
            </a:r>
            <a:r>
              <a:rPr lang="it-IT" sz="800" dirty="0"/>
              <a:t>: requirements not include in RFQ/Capgemini Offer (red) o descoped (green)</a:t>
            </a:r>
          </a:p>
          <a:p>
            <a:r>
              <a:rPr lang="it-IT" sz="800" b="1" dirty="0"/>
              <a:t>Delta EST</a:t>
            </a:r>
            <a:r>
              <a:rPr lang="it-IT" sz="800" dirty="0"/>
              <a:t>: Effort Estimation of the Change Request</a:t>
            </a:r>
          </a:p>
        </p:txBody>
      </p:sp>
      <p:pic>
        <p:nvPicPr>
          <p:cNvPr id="7" name="Picture 6" descr="Icon&#10;&#10;Description automatically generated">
            <a:extLst>
              <a:ext uri="{FF2B5EF4-FFF2-40B4-BE49-F238E27FC236}">
                <a16:creationId xmlns:a16="http://schemas.microsoft.com/office/drawing/2014/main" id="{C1955174-96F9-4B1A-89D5-6EEA104D5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5" y="3069000"/>
            <a:ext cx="360000" cy="360000"/>
          </a:xfrm>
          <a:prstGeom prst="rect">
            <a:avLst/>
          </a:prstGeom>
        </p:spPr>
      </p:pic>
      <p:pic>
        <p:nvPicPr>
          <p:cNvPr id="8" name="Picture 7" descr="Icon&#10;&#10;Description automatically generated">
            <a:extLst>
              <a:ext uri="{FF2B5EF4-FFF2-40B4-BE49-F238E27FC236}">
                <a16:creationId xmlns:a16="http://schemas.microsoft.com/office/drawing/2014/main" id="{F27EDB27-FE13-483B-A2AC-F87E9EA33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05" y="4285090"/>
            <a:ext cx="360000" cy="360000"/>
          </a:xfrm>
          <a:prstGeom prst="rect">
            <a:avLst/>
          </a:prstGeom>
        </p:spPr>
      </p:pic>
      <p:sp>
        <p:nvSpPr>
          <p:cNvPr id="5" name="Rectangle 4">
            <a:extLst>
              <a:ext uri="{FF2B5EF4-FFF2-40B4-BE49-F238E27FC236}">
                <a16:creationId xmlns:a16="http://schemas.microsoft.com/office/drawing/2014/main" id="{E016FD46-B076-41E3-BBE0-C9AA473822F7}"/>
              </a:ext>
            </a:extLst>
          </p:cNvPr>
          <p:cNvSpPr/>
          <p:nvPr/>
        </p:nvSpPr>
        <p:spPr>
          <a:xfrm>
            <a:off x="6732361" y="6284887"/>
            <a:ext cx="4729180" cy="261610"/>
          </a:xfrm>
          <a:prstGeom prst="rect">
            <a:avLst/>
          </a:prstGeom>
        </p:spPr>
        <p:txBody>
          <a:bodyPr wrap="none">
            <a:spAutoFit/>
          </a:bodyPr>
          <a:lstStyle/>
          <a:p>
            <a:r>
              <a:rPr lang="it-IT" sz="1100" dirty="0"/>
              <a:t>* Mulesoft: 44 M/D is the sum of Design + DBUT + Test phases</a:t>
            </a:r>
          </a:p>
        </p:txBody>
      </p:sp>
    </p:spTree>
    <p:extLst>
      <p:ext uri="{BB962C8B-B14F-4D97-AF65-F5344CB8AC3E}">
        <p14:creationId xmlns:p14="http://schemas.microsoft.com/office/powerpoint/2010/main" val="290420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Platform Enhancement Estimation Overview</a:t>
            </a:r>
          </a:p>
        </p:txBody>
      </p:sp>
      <p:graphicFrame>
        <p:nvGraphicFramePr>
          <p:cNvPr id="2" name="Table 2">
            <a:extLst>
              <a:ext uri="{FF2B5EF4-FFF2-40B4-BE49-F238E27FC236}">
                <a16:creationId xmlns:a16="http://schemas.microsoft.com/office/drawing/2014/main" id="{B3EDBF9C-CC14-4DED-B1AF-3D4C4D86E948}"/>
              </a:ext>
            </a:extLst>
          </p:cNvPr>
          <p:cNvGraphicFramePr>
            <a:graphicFrameLocks noGrp="1"/>
          </p:cNvGraphicFramePr>
          <p:nvPr>
            <p:extLst>
              <p:ext uri="{D42A27DB-BD31-4B8C-83A1-F6EECF244321}">
                <p14:modId xmlns:p14="http://schemas.microsoft.com/office/powerpoint/2010/main" val="2771766863"/>
              </p:ext>
            </p:extLst>
          </p:nvPr>
        </p:nvGraphicFramePr>
        <p:xfrm>
          <a:off x="1070948" y="1523643"/>
          <a:ext cx="10288405" cy="358140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468898115"/>
                    </a:ext>
                  </a:extLst>
                </a:gridCol>
                <a:gridCol w="1115014">
                  <a:extLst>
                    <a:ext uri="{9D8B030D-6E8A-4147-A177-3AD203B41FA5}">
                      <a16:colId xmlns:a16="http://schemas.microsoft.com/office/drawing/2014/main" val="1459868069"/>
                    </a:ext>
                  </a:extLst>
                </a:gridCol>
                <a:gridCol w="1140395">
                  <a:extLst>
                    <a:ext uri="{9D8B030D-6E8A-4147-A177-3AD203B41FA5}">
                      <a16:colId xmlns:a16="http://schemas.microsoft.com/office/drawing/2014/main" val="3319507618"/>
                    </a:ext>
                  </a:extLst>
                </a:gridCol>
                <a:gridCol w="1080000">
                  <a:extLst>
                    <a:ext uri="{9D8B030D-6E8A-4147-A177-3AD203B41FA5}">
                      <a16:colId xmlns:a16="http://schemas.microsoft.com/office/drawing/2014/main" val="2762203484"/>
                    </a:ext>
                  </a:extLst>
                </a:gridCol>
                <a:gridCol w="2015412">
                  <a:extLst>
                    <a:ext uri="{9D8B030D-6E8A-4147-A177-3AD203B41FA5}">
                      <a16:colId xmlns:a16="http://schemas.microsoft.com/office/drawing/2014/main" val="545676794"/>
                    </a:ext>
                  </a:extLst>
                </a:gridCol>
                <a:gridCol w="1338467">
                  <a:extLst>
                    <a:ext uri="{9D8B030D-6E8A-4147-A177-3AD203B41FA5}">
                      <a16:colId xmlns:a16="http://schemas.microsoft.com/office/drawing/2014/main" val="899206616"/>
                    </a:ext>
                  </a:extLst>
                </a:gridCol>
                <a:gridCol w="2375117">
                  <a:extLst>
                    <a:ext uri="{9D8B030D-6E8A-4147-A177-3AD203B41FA5}">
                      <a16:colId xmlns:a16="http://schemas.microsoft.com/office/drawing/2014/main" val="4031403843"/>
                    </a:ext>
                  </a:extLst>
                </a:gridCol>
              </a:tblGrid>
              <a:tr h="433401">
                <a:tc>
                  <a:txBody>
                    <a:bodyPr/>
                    <a:lstStyle/>
                    <a:p>
                      <a:pPr algn="ctr"/>
                      <a:r>
                        <a:rPr lang="it-IT" sz="1400" dirty="0"/>
                        <a:t>PE</a:t>
                      </a:r>
                    </a:p>
                  </a:txBody>
                  <a:tcPr/>
                </a:tc>
                <a:tc>
                  <a:txBody>
                    <a:bodyPr/>
                    <a:lstStyle/>
                    <a:p>
                      <a:pPr algn="ctr"/>
                      <a:r>
                        <a:rPr lang="it-IT" sz="1400" dirty="0"/>
                        <a:t>RFQ</a:t>
                      </a:r>
                    </a:p>
                  </a:txBody>
                  <a:tcPr/>
                </a:tc>
                <a:tc>
                  <a:txBody>
                    <a:bodyPr/>
                    <a:lstStyle/>
                    <a:p>
                      <a:pPr algn="ctr"/>
                      <a:r>
                        <a:rPr lang="it-IT" sz="1400" dirty="0"/>
                        <a:t>RFQ EST. </a:t>
                      </a:r>
                      <a:r>
                        <a:rPr lang="it-IT" sz="1000" b="0" dirty="0"/>
                        <a:t>(DBUT)</a:t>
                      </a:r>
                      <a:endParaRPr lang="it-IT" sz="1400" b="0" dirty="0"/>
                    </a:p>
                  </a:txBody>
                  <a:tcPr/>
                </a:tc>
                <a:tc>
                  <a:txBody>
                    <a:bodyPr/>
                    <a:lstStyle/>
                    <a:p>
                      <a:pPr algn="ctr"/>
                      <a:r>
                        <a:rPr lang="it-IT" sz="1400" dirty="0"/>
                        <a:t>F.A. EST. </a:t>
                      </a: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DELTA</a:t>
                      </a:r>
                    </a:p>
                  </a:txBody>
                  <a:tcPr/>
                </a:tc>
                <a:tc>
                  <a:txBody>
                    <a:bodyPr/>
                    <a:lstStyle/>
                    <a:p>
                      <a:pPr algn="ctr"/>
                      <a:r>
                        <a:rPr lang="it-IT" sz="1400" dirty="0"/>
                        <a:t>DELTA EST.</a:t>
                      </a:r>
                    </a:p>
                    <a:p>
                      <a:pPr algn="ct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NOTE</a:t>
                      </a:r>
                    </a:p>
                  </a:txBody>
                  <a:tcPr/>
                </a:tc>
                <a:extLst>
                  <a:ext uri="{0D108BD9-81ED-4DB2-BD59-A6C34878D82A}">
                    <a16:rowId xmlns:a16="http://schemas.microsoft.com/office/drawing/2014/main" val="2936233676"/>
                  </a:ext>
                </a:extLst>
              </a:tr>
              <a:tr h="370840">
                <a:tc>
                  <a:txBody>
                    <a:bodyPr/>
                    <a:lstStyle/>
                    <a:p>
                      <a:r>
                        <a:rPr lang="it-IT" sz="1200" dirty="0"/>
                        <a:t>Sharing &amp; Visibility</a:t>
                      </a:r>
                    </a:p>
                  </a:txBody>
                  <a:tcPr/>
                </a:tc>
                <a:tc>
                  <a:txBody>
                    <a:bodyPr/>
                    <a:lstStyle/>
                    <a:p>
                      <a:pPr algn="ctr"/>
                      <a:r>
                        <a:rPr lang="it-IT" sz="1200" dirty="0"/>
                        <a:t>YES</a:t>
                      </a:r>
                    </a:p>
                  </a:txBody>
                  <a:tcPr/>
                </a:tc>
                <a:tc>
                  <a:txBody>
                    <a:bodyPr/>
                    <a:lstStyle/>
                    <a:p>
                      <a:pPr algn="ctr"/>
                      <a:r>
                        <a:rPr lang="it-IT" sz="1200" dirty="0"/>
                        <a:t>28</a:t>
                      </a:r>
                    </a:p>
                  </a:txBody>
                  <a:tcPr/>
                </a:tc>
                <a:tc>
                  <a:txBody>
                    <a:bodyPr/>
                    <a:lstStyle/>
                    <a:p>
                      <a:pPr algn="ctr"/>
                      <a:r>
                        <a:rPr lang="it-IT" sz="1200" dirty="0"/>
                        <a:t>-</a:t>
                      </a:r>
                    </a:p>
                  </a:txBody>
                  <a:tcPr/>
                </a:tc>
                <a:tc>
                  <a:txBody>
                    <a:bodyPr/>
                    <a:lstStyle/>
                    <a:p>
                      <a:r>
                        <a:rPr lang="it-IT" sz="1200" dirty="0"/>
                        <a:t>-</a:t>
                      </a:r>
                    </a:p>
                  </a:txBody>
                  <a:tcPr/>
                </a:tc>
                <a:tc>
                  <a:txBody>
                    <a:bodyPr/>
                    <a:lstStyle/>
                    <a:p>
                      <a:r>
                        <a:rPr lang="it-IT" sz="1200" dirty="0"/>
                        <a:t>-</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200" dirty="0"/>
                        <a:t>Included in Sharing &amp; Visibility PO4</a:t>
                      </a:r>
                    </a:p>
                    <a:p>
                      <a:endParaRPr lang="it-IT" sz="1200" dirty="0"/>
                    </a:p>
                  </a:txBody>
                  <a:tcPr/>
                </a:tc>
                <a:extLst>
                  <a:ext uri="{0D108BD9-81ED-4DB2-BD59-A6C34878D82A}">
                    <a16:rowId xmlns:a16="http://schemas.microsoft.com/office/drawing/2014/main" val="3058729262"/>
                  </a:ext>
                </a:extLst>
              </a:tr>
              <a:tr h="370840">
                <a:tc>
                  <a:txBody>
                    <a:bodyPr/>
                    <a:lstStyle/>
                    <a:p>
                      <a:r>
                        <a:rPr lang="it-IT" sz="1200" dirty="0"/>
                        <a:t>KPI</a:t>
                      </a:r>
                    </a:p>
                  </a:txBody>
                  <a:tcPr/>
                </a:tc>
                <a:tc>
                  <a:txBody>
                    <a:bodyPr/>
                    <a:lstStyle/>
                    <a:p>
                      <a:pPr algn="ctr"/>
                      <a:r>
                        <a:rPr lang="it-IT" sz="1200" dirty="0"/>
                        <a:t>YES</a:t>
                      </a:r>
                    </a:p>
                  </a:txBody>
                  <a:tcPr/>
                </a:tc>
                <a:tc>
                  <a:txBody>
                    <a:bodyPr/>
                    <a:lstStyle/>
                    <a:p>
                      <a:pPr algn="ctr"/>
                      <a:r>
                        <a:rPr lang="it-IT" sz="1200" dirty="0"/>
                        <a:t>23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47</a:t>
                      </a:r>
                    </a:p>
                  </a:txBody>
                  <a:tcPr/>
                </a:tc>
                <a:tc>
                  <a:txBody>
                    <a:bodyPr/>
                    <a:lstStyle/>
                    <a:p>
                      <a:r>
                        <a:rPr lang="it-IT" sz="1200" dirty="0">
                          <a:solidFill>
                            <a:srgbClr val="FF0000"/>
                          </a:solidFill>
                        </a:rPr>
                        <a:t>- 6 new KPIs</a:t>
                      </a:r>
                    </a:p>
                  </a:txBody>
                  <a:tcPr/>
                </a:tc>
                <a:tc>
                  <a:txBody>
                    <a:bodyPr/>
                    <a:lstStyle/>
                    <a:p>
                      <a:r>
                        <a:rPr lang="it-IT" sz="1200" dirty="0">
                          <a:solidFill>
                            <a:srgbClr val="FF0000"/>
                          </a:solidFill>
                        </a:rPr>
                        <a:t>17</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200" dirty="0">
                          <a:solidFill>
                            <a:srgbClr val="FF0000"/>
                          </a:solidFill>
                        </a:rPr>
                        <a:t>Partially estimated</a:t>
                      </a:r>
                    </a:p>
                  </a:txBody>
                  <a:tcPr/>
                </a:tc>
                <a:extLst>
                  <a:ext uri="{0D108BD9-81ED-4DB2-BD59-A6C34878D82A}">
                    <a16:rowId xmlns:a16="http://schemas.microsoft.com/office/drawing/2014/main" val="1471318890"/>
                  </a:ext>
                </a:extLst>
              </a:tr>
              <a:tr h="370840">
                <a:tc>
                  <a:txBody>
                    <a:bodyPr/>
                    <a:lstStyle/>
                    <a:p>
                      <a:r>
                        <a:rPr lang="it-IT" sz="1200" dirty="0"/>
                        <a:t>Vehicle</a:t>
                      </a:r>
                    </a:p>
                  </a:txBody>
                  <a:tcPr/>
                </a:tc>
                <a:tc>
                  <a:txBody>
                    <a:bodyPr/>
                    <a:lstStyle/>
                    <a:p>
                      <a:pPr algn="ctr"/>
                      <a:r>
                        <a:rPr lang="it-IT" sz="1200" dirty="0"/>
                        <a:t>YES</a:t>
                      </a:r>
                    </a:p>
                  </a:txBody>
                  <a:tcPr/>
                </a:tc>
                <a:tc>
                  <a:txBody>
                    <a:bodyPr/>
                    <a:lstStyle/>
                    <a:p>
                      <a:pPr algn="ctr"/>
                      <a:r>
                        <a:rPr lang="it-IT" sz="1200" dirty="0"/>
                        <a:t>15</a:t>
                      </a:r>
                    </a:p>
                  </a:txBody>
                  <a:tcPr/>
                </a:tc>
                <a:tc>
                  <a:txBody>
                    <a:bodyPr/>
                    <a:lstStyle/>
                    <a:p>
                      <a:pPr algn="ctr"/>
                      <a:r>
                        <a:rPr lang="it-IT" sz="1200" dirty="0"/>
                        <a:t>19.5</a:t>
                      </a:r>
                    </a:p>
                  </a:txBody>
                  <a:tcPr/>
                </a:tc>
                <a:tc>
                  <a:txBody>
                    <a:bodyPr/>
                    <a:lstStyle/>
                    <a:p>
                      <a:r>
                        <a:rPr lang="it-IT" sz="1200" dirty="0">
                          <a:solidFill>
                            <a:srgbClr val="FF0000"/>
                          </a:solidFill>
                        </a:rPr>
                        <a:t>- 1 New Application references</a:t>
                      </a:r>
                    </a:p>
                  </a:txBody>
                  <a:tcPr/>
                </a:tc>
                <a:tc>
                  <a:txBody>
                    <a:bodyPr/>
                    <a:lstStyle/>
                    <a:p>
                      <a:r>
                        <a:rPr lang="it-IT" sz="1200" dirty="0">
                          <a:solidFill>
                            <a:srgbClr val="FF0000"/>
                          </a:solidFill>
                        </a:rPr>
                        <a:t>4</a:t>
                      </a:r>
                    </a:p>
                  </a:txBody>
                  <a:tcPr/>
                </a:tc>
                <a:tc>
                  <a:txBody>
                    <a:bodyPr/>
                    <a:lstStyle/>
                    <a:p>
                      <a:pPr marL="171450" indent="-171450">
                        <a:buFontTx/>
                        <a:buChar char="-"/>
                      </a:pPr>
                      <a:r>
                        <a:rPr lang="it-IT" sz="1200" dirty="0"/>
                        <a:t>Includes 1 GAP</a:t>
                      </a:r>
                    </a:p>
                    <a:p>
                      <a:pPr marL="171450" indent="-171450">
                        <a:buFontTx/>
                        <a:buChar char="-"/>
                      </a:pPr>
                      <a:r>
                        <a:rPr lang="it-IT" sz="1200" dirty="0">
                          <a:solidFill>
                            <a:srgbClr val="FF0000"/>
                          </a:solidFill>
                        </a:rPr>
                        <a:t>Partially estimated</a:t>
                      </a:r>
                    </a:p>
                  </a:txBody>
                  <a:tcPr/>
                </a:tc>
                <a:extLst>
                  <a:ext uri="{0D108BD9-81ED-4DB2-BD59-A6C34878D82A}">
                    <a16:rowId xmlns:a16="http://schemas.microsoft.com/office/drawing/2014/main" val="3513573710"/>
                  </a:ext>
                </a:extLst>
              </a:tr>
              <a:tr h="370840">
                <a:tc>
                  <a:txBody>
                    <a:bodyPr/>
                    <a:lstStyle/>
                    <a:p>
                      <a:r>
                        <a:rPr lang="it-IT" sz="1200" dirty="0"/>
                        <a:t>Price Policy</a:t>
                      </a:r>
                    </a:p>
                  </a:txBody>
                  <a:tcPr/>
                </a:tc>
                <a:tc>
                  <a:txBody>
                    <a:bodyPr/>
                    <a:lstStyle/>
                    <a:p>
                      <a:pPr algn="ctr"/>
                      <a:r>
                        <a:rPr lang="it-IT" sz="1200" dirty="0"/>
                        <a:t>YES</a:t>
                      </a:r>
                    </a:p>
                  </a:txBody>
                  <a:tcPr/>
                </a:tc>
                <a:tc>
                  <a:txBody>
                    <a:bodyPr/>
                    <a:lstStyle/>
                    <a:p>
                      <a:pPr algn="ctr"/>
                      <a:r>
                        <a:rPr lang="it-IT" sz="1200" dirty="0"/>
                        <a:t>30</a:t>
                      </a:r>
                    </a:p>
                  </a:txBody>
                  <a:tcPr/>
                </a:tc>
                <a:tc>
                  <a:txBody>
                    <a:bodyPr/>
                    <a:lstStyle/>
                    <a:p>
                      <a:pPr algn="ctr"/>
                      <a:r>
                        <a:rPr lang="it-IT" sz="1200" dirty="0"/>
                        <a:t>25</a:t>
                      </a:r>
                    </a:p>
                  </a:txBody>
                  <a:tcPr/>
                </a:tc>
                <a:tc>
                  <a:txBody>
                    <a:bodyPr/>
                    <a:lstStyle/>
                    <a:p>
                      <a:r>
                        <a:rPr lang="it-IT" sz="1200" dirty="0">
                          <a:solidFill>
                            <a:srgbClr val="00B050"/>
                          </a:solidFill>
                        </a:rPr>
                        <a:t>- Price Policy Header</a:t>
                      </a:r>
                    </a:p>
                  </a:txBody>
                  <a:tcPr/>
                </a:tc>
                <a:tc>
                  <a:txBody>
                    <a:bodyPr/>
                    <a:lstStyle/>
                    <a:p>
                      <a:r>
                        <a:rPr lang="it-IT" sz="1200" dirty="0">
                          <a:solidFill>
                            <a:srgbClr val="00B050"/>
                          </a:solidFill>
                        </a:rPr>
                        <a:t>10</a:t>
                      </a:r>
                    </a:p>
                  </a:txBody>
                  <a:tcPr/>
                </a:tc>
                <a:tc>
                  <a:txBody>
                    <a:bodyPr/>
                    <a:lstStyle/>
                    <a:p>
                      <a:pPr marL="171450" indent="-171450">
                        <a:buFontTx/>
                        <a:buChar char="-"/>
                      </a:pPr>
                      <a:r>
                        <a:rPr lang="it-IT" sz="1200" dirty="0"/>
                        <a:t>Includes 2 GAPs</a:t>
                      </a:r>
                    </a:p>
                  </a:txBody>
                  <a:tcPr/>
                </a:tc>
                <a:extLst>
                  <a:ext uri="{0D108BD9-81ED-4DB2-BD59-A6C34878D82A}">
                    <a16:rowId xmlns:a16="http://schemas.microsoft.com/office/drawing/2014/main" val="1115592713"/>
                  </a:ext>
                </a:extLst>
              </a:tr>
              <a:tr h="370840">
                <a:tc>
                  <a:txBody>
                    <a:bodyPr/>
                    <a:lstStyle/>
                    <a:p>
                      <a:r>
                        <a:rPr lang="it-IT" sz="1200" dirty="0"/>
                        <a:t>List View</a:t>
                      </a:r>
                    </a:p>
                  </a:txBody>
                  <a:tcPr/>
                </a:tc>
                <a:tc>
                  <a:txBody>
                    <a:bodyPr/>
                    <a:lstStyle/>
                    <a:p>
                      <a:pPr algn="ctr"/>
                      <a:r>
                        <a:rPr lang="it-IT" sz="1200" dirty="0"/>
                        <a:t>YES</a:t>
                      </a:r>
                    </a:p>
                  </a:txBody>
                  <a:tcPr/>
                </a:tc>
                <a:tc>
                  <a:txBody>
                    <a:bodyPr/>
                    <a:lstStyle/>
                    <a:p>
                      <a:pPr algn="ctr"/>
                      <a:endParaRPr lang="it-IT" sz="1200" dirty="0"/>
                    </a:p>
                  </a:txBody>
                  <a:tcPr/>
                </a:tc>
                <a:tc>
                  <a:txBody>
                    <a:bodyPr/>
                    <a:lstStyle/>
                    <a:p>
                      <a:pPr algn="ctr"/>
                      <a:endParaRPr lang="it-IT" sz="1200" dirty="0"/>
                    </a:p>
                  </a:txBody>
                  <a:tcPr/>
                </a:tc>
                <a:tc>
                  <a:txBody>
                    <a:bodyPr/>
                    <a:lstStyle/>
                    <a:p>
                      <a:r>
                        <a:rPr lang="it-IT" sz="1200" dirty="0">
                          <a:solidFill>
                            <a:srgbClr val="00B050"/>
                          </a:solidFill>
                        </a:rPr>
                        <a:t>- Descoped</a:t>
                      </a:r>
                    </a:p>
                  </a:txBody>
                  <a:tcPr/>
                </a:tc>
                <a:tc>
                  <a:txBody>
                    <a:bodyPr/>
                    <a:lstStyle/>
                    <a:p>
                      <a:r>
                        <a:rPr lang="it-IT" sz="1200" dirty="0">
                          <a:solidFill>
                            <a:srgbClr val="00B050"/>
                          </a:solidFill>
                        </a:rPr>
                        <a:t>5</a:t>
                      </a:r>
                    </a:p>
                  </a:txBody>
                  <a:tcPr/>
                </a:tc>
                <a:tc>
                  <a:txBody>
                    <a:bodyPr/>
                    <a:lstStyle/>
                    <a:p>
                      <a:endParaRPr lang="it-IT" sz="1200" dirty="0"/>
                    </a:p>
                  </a:txBody>
                  <a:tcPr/>
                </a:tc>
                <a:extLst>
                  <a:ext uri="{0D108BD9-81ED-4DB2-BD59-A6C34878D82A}">
                    <a16:rowId xmlns:a16="http://schemas.microsoft.com/office/drawing/2014/main" val="3757764925"/>
                  </a:ext>
                </a:extLst>
              </a:tr>
              <a:tr h="370840">
                <a:tc>
                  <a:txBody>
                    <a:bodyPr/>
                    <a:lstStyle/>
                    <a:p>
                      <a:r>
                        <a:rPr lang="it-IT" sz="1200" dirty="0"/>
                        <a:t>Scenario enhancement</a:t>
                      </a:r>
                    </a:p>
                  </a:txBody>
                  <a:tcPr/>
                </a:tc>
                <a:tc>
                  <a:txBody>
                    <a:bodyPr/>
                    <a:lstStyle/>
                    <a:p>
                      <a:pPr algn="ctr"/>
                      <a:r>
                        <a:rPr lang="it-IT" sz="1200" dirty="0"/>
                        <a:t>YES</a:t>
                      </a:r>
                    </a:p>
                  </a:txBody>
                  <a:tcPr/>
                </a:tc>
                <a:tc>
                  <a:txBody>
                    <a:bodyPr/>
                    <a:lstStyle/>
                    <a:p>
                      <a:pPr algn="ctr"/>
                      <a:r>
                        <a:rPr lang="it-IT" sz="1200" dirty="0"/>
                        <a:t>28</a:t>
                      </a:r>
                    </a:p>
                  </a:txBody>
                  <a:tcPr/>
                </a:tc>
                <a:tc>
                  <a:txBody>
                    <a:bodyPr/>
                    <a:lstStyle/>
                    <a:p>
                      <a:pPr algn="ctr"/>
                      <a:r>
                        <a:rPr lang="it-IT" sz="1200" dirty="0"/>
                        <a:t>-</a:t>
                      </a:r>
                    </a:p>
                  </a:txBody>
                  <a:tcPr/>
                </a:tc>
                <a:tc>
                  <a:txBody>
                    <a:bodyPr/>
                    <a:lstStyle/>
                    <a:p>
                      <a:pPr marL="0" indent="0">
                        <a:buFontTx/>
                        <a:buNone/>
                      </a:pPr>
                      <a:r>
                        <a:rPr lang="it-IT" sz="1200" dirty="0"/>
                        <a:t>- </a:t>
                      </a:r>
                    </a:p>
                  </a:txBody>
                  <a:tcPr/>
                </a:tc>
                <a:tc>
                  <a:txBody>
                    <a:bodyPr/>
                    <a:lstStyle/>
                    <a:p>
                      <a:r>
                        <a:rPr lang="it-IT" sz="1200" dirty="0"/>
                        <a:t>-</a:t>
                      </a:r>
                    </a:p>
                  </a:txBody>
                  <a:tcPr/>
                </a:tc>
                <a:tc>
                  <a:txBody>
                    <a:bodyPr/>
                    <a:lstStyle/>
                    <a:p>
                      <a:pPr marL="171450" indent="-171450">
                        <a:buFontTx/>
                        <a:buChar char="-"/>
                      </a:pPr>
                      <a:r>
                        <a:rPr lang="it-IT" sz="1200" dirty="0"/>
                        <a:t>Included in Scenario Enhancements PO6</a:t>
                      </a:r>
                    </a:p>
                  </a:txBody>
                  <a:tcPr/>
                </a:tc>
                <a:extLst>
                  <a:ext uri="{0D108BD9-81ED-4DB2-BD59-A6C34878D82A}">
                    <a16:rowId xmlns:a16="http://schemas.microsoft.com/office/drawing/2014/main" val="1975075488"/>
                  </a:ext>
                </a:extLst>
              </a:tr>
              <a:tr h="370840">
                <a:tc>
                  <a:txBody>
                    <a:bodyPr/>
                    <a:lstStyle/>
                    <a:p>
                      <a:r>
                        <a:rPr lang="it-IT" sz="1400" b="1" dirty="0"/>
                        <a:t>TOTAL</a:t>
                      </a:r>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pPr algn="ctr"/>
                      <a:r>
                        <a:rPr lang="it-IT" sz="1200" b="1" dirty="0"/>
                        <a:t>124</a:t>
                      </a:r>
                    </a:p>
                  </a:txBody>
                  <a:tcPr anchor="ctr">
                    <a:solidFill>
                      <a:schemeClr val="tx2">
                        <a:lumMod val="20000"/>
                        <a:lumOff val="80000"/>
                      </a:schemeClr>
                    </a:solidFill>
                  </a:tcPr>
                </a:tc>
                <a:tc>
                  <a:txBody>
                    <a:bodyPr/>
                    <a:lstStyle/>
                    <a:p>
                      <a:pPr algn="ctr"/>
                      <a:r>
                        <a:rPr lang="it-IT" sz="1200" b="1" dirty="0"/>
                        <a:t>91.5</a:t>
                      </a:r>
                    </a:p>
                  </a:txBody>
                  <a:tcPr anchor="ctr">
                    <a:solidFill>
                      <a:schemeClr val="tx2">
                        <a:lumMod val="20000"/>
                        <a:lumOff val="80000"/>
                      </a:schemeClr>
                    </a:solidFill>
                  </a:tcPr>
                </a:tc>
                <a:tc>
                  <a:txBody>
                    <a:bodyPr/>
                    <a:lstStyle/>
                    <a:p>
                      <a:endParaRPr lang="it-IT" sz="1200" b="1" dirty="0">
                        <a:solidFill>
                          <a:srgbClr val="00B050"/>
                        </a:solidFill>
                      </a:endParaRPr>
                    </a:p>
                  </a:txBody>
                  <a:tcPr anchor="ctr">
                    <a:solidFill>
                      <a:schemeClr val="tx2">
                        <a:lumMod val="20000"/>
                        <a:lumOff val="80000"/>
                      </a:schemeClr>
                    </a:solidFill>
                  </a:tcPr>
                </a:tc>
                <a:tc>
                  <a:txBody>
                    <a:bodyPr/>
                    <a:lstStyle/>
                    <a:p>
                      <a:r>
                        <a:rPr lang="it-IT" sz="1200" b="1" dirty="0">
                          <a:solidFill>
                            <a:srgbClr val="FF0000"/>
                          </a:solidFill>
                        </a:rPr>
                        <a:t>+ 21 M/D</a:t>
                      </a:r>
                    </a:p>
                    <a:p>
                      <a:r>
                        <a:rPr lang="it-IT" sz="1200" b="1" dirty="0">
                          <a:solidFill>
                            <a:srgbClr val="00B050"/>
                          </a:solidFill>
                        </a:rPr>
                        <a:t>-  15 M/D</a:t>
                      </a:r>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extLst>
                  <a:ext uri="{0D108BD9-81ED-4DB2-BD59-A6C34878D82A}">
                    <a16:rowId xmlns:a16="http://schemas.microsoft.com/office/drawing/2014/main" val="3242261895"/>
                  </a:ext>
                </a:extLst>
              </a:tr>
            </a:tbl>
          </a:graphicData>
        </a:graphic>
      </p:graphicFrame>
      <p:pic>
        <p:nvPicPr>
          <p:cNvPr id="8" name="Picture 7" descr="Icon&#10;&#10;Description automatically generated">
            <a:extLst>
              <a:ext uri="{FF2B5EF4-FFF2-40B4-BE49-F238E27FC236}">
                <a16:creationId xmlns:a16="http://schemas.microsoft.com/office/drawing/2014/main" id="{84DB650C-79BC-4F19-A16D-AF7C25D9A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7" y="2664708"/>
            <a:ext cx="360000" cy="360000"/>
          </a:xfrm>
          <a:prstGeom prst="rect">
            <a:avLst/>
          </a:prstGeom>
        </p:spPr>
      </p:pic>
      <p:sp>
        <p:nvSpPr>
          <p:cNvPr id="9" name="TextBox 8">
            <a:extLst>
              <a:ext uri="{FF2B5EF4-FFF2-40B4-BE49-F238E27FC236}">
                <a16:creationId xmlns:a16="http://schemas.microsoft.com/office/drawing/2014/main" id="{65A080C0-B656-4E65-A65B-793CECD256D7}"/>
              </a:ext>
            </a:extLst>
          </p:cNvPr>
          <p:cNvSpPr txBox="1"/>
          <p:nvPr/>
        </p:nvSpPr>
        <p:spPr>
          <a:xfrm>
            <a:off x="1070948" y="5715500"/>
            <a:ext cx="4475905" cy="830997"/>
          </a:xfrm>
          <a:prstGeom prst="rect">
            <a:avLst/>
          </a:prstGeom>
          <a:noFill/>
        </p:spPr>
        <p:txBody>
          <a:bodyPr wrap="none" rtlCol="0">
            <a:spAutoFit/>
          </a:bodyPr>
          <a:lstStyle/>
          <a:p>
            <a:r>
              <a:rPr lang="it-IT" sz="800" b="1" dirty="0"/>
              <a:t>Lengenda</a:t>
            </a:r>
          </a:p>
          <a:p>
            <a:r>
              <a:rPr lang="it-IT" sz="800" b="1" dirty="0"/>
              <a:t>RFQ: </a:t>
            </a:r>
            <a:r>
              <a:rPr lang="it-IT" sz="800" dirty="0"/>
              <a:t>if the requests is included in the RFQ</a:t>
            </a:r>
          </a:p>
          <a:p>
            <a:r>
              <a:rPr lang="it-IT" sz="800" b="1" dirty="0"/>
              <a:t>RFQ EST.: </a:t>
            </a:r>
            <a:r>
              <a:rPr lang="it-IT" sz="800" dirty="0"/>
              <a:t>Effort estimated in Campgemini Offer (Last Sent to the Customer)</a:t>
            </a:r>
          </a:p>
          <a:p>
            <a:r>
              <a:rPr lang="it-IT" sz="800" b="1" dirty="0"/>
              <a:t>F.A. EST: </a:t>
            </a:r>
            <a:r>
              <a:rPr lang="it-IT" sz="800" dirty="0"/>
              <a:t>Functional Analysis Estimation</a:t>
            </a:r>
          </a:p>
          <a:p>
            <a:r>
              <a:rPr lang="it-IT" sz="800" b="1" dirty="0"/>
              <a:t>Delta</a:t>
            </a:r>
            <a:r>
              <a:rPr lang="it-IT" sz="800" dirty="0"/>
              <a:t>: requirements not include in RFQ/Capgemini Offer (red) o descoped (green)</a:t>
            </a:r>
          </a:p>
          <a:p>
            <a:r>
              <a:rPr lang="it-IT" sz="800" b="1" dirty="0"/>
              <a:t>Delta EST</a:t>
            </a:r>
            <a:r>
              <a:rPr lang="it-IT" sz="800" dirty="0"/>
              <a:t>: Effort Estimation of the Change Request</a:t>
            </a:r>
          </a:p>
        </p:txBody>
      </p:sp>
      <p:pic>
        <p:nvPicPr>
          <p:cNvPr id="10" name="Picture 9" descr="Icon&#10;&#10;Description automatically generated">
            <a:extLst>
              <a:ext uri="{FF2B5EF4-FFF2-40B4-BE49-F238E27FC236}">
                <a16:creationId xmlns:a16="http://schemas.microsoft.com/office/drawing/2014/main" id="{83233B80-9D6E-446E-BA14-DA9BE84B5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7" y="3082281"/>
            <a:ext cx="360000" cy="360000"/>
          </a:xfrm>
          <a:prstGeom prst="rect">
            <a:avLst/>
          </a:prstGeom>
        </p:spPr>
      </p:pic>
    </p:spTree>
    <p:extLst>
      <p:ext uri="{BB962C8B-B14F-4D97-AF65-F5344CB8AC3E}">
        <p14:creationId xmlns:p14="http://schemas.microsoft.com/office/powerpoint/2010/main" val="413769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69D30D-4E1A-4B4F-9DE4-53A3503E5891}"/>
              </a:ext>
            </a:extLst>
          </p:cNvPr>
          <p:cNvSpPr>
            <a:spLocks noGrp="1"/>
          </p:cNvSpPr>
          <p:nvPr>
            <p:ph type="title"/>
          </p:nvPr>
        </p:nvSpPr>
        <p:spPr>
          <a:xfrm>
            <a:off x="407988" y="404813"/>
            <a:ext cx="10944596" cy="519014"/>
          </a:xfrm>
        </p:spPr>
        <p:txBody>
          <a:bodyPr/>
          <a:lstStyle/>
          <a:p>
            <a:r>
              <a:rPr lang="it-IT" dirty="0"/>
              <a:t>GAP Estimation Overview</a:t>
            </a:r>
          </a:p>
        </p:txBody>
      </p:sp>
      <p:graphicFrame>
        <p:nvGraphicFramePr>
          <p:cNvPr id="6" name="Table 2">
            <a:extLst>
              <a:ext uri="{FF2B5EF4-FFF2-40B4-BE49-F238E27FC236}">
                <a16:creationId xmlns:a16="http://schemas.microsoft.com/office/drawing/2014/main" id="{8C5F0A6A-5992-4765-8E95-9EB61D099D7D}"/>
              </a:ext>
            </a:extLst>
          </p:cNvPr>
          <p:cNvGraphicFramePr>
            <a:graphicFrameLocks noGrp="1"/>
          </p:cNvGraphicFramePr>
          <p:nvPr>
            <p:extLst>
              <p:ext uri="{D42A27DB-BD31-4B8C-83A1-F6EECF244321}">
                <p14:modId xmlns:p14="http://schemas.microsoft.com/office/powerpoint/2010/main" val="988072759"/>
              </p:ext>
            </p:extLst>
          </p:nvPr>
        </p:nvGraphicFramePr>
        <p:xfrm>
          <a:off x="1070948" y="1523643"/>
          <a:ext cx="10262765" cy="3312160"/>
        </p:xfrm>
        <a:graphic>
          <a:graphicData uri="http://schemas.openxmlformats.org/drawingml/2006/table">
            <a:tbl>
              <a:tblPr firstRow="1" bandRow="1">
                <a:tableStyleId>{5C22544A-7EE6-4342-B048-85BDC9FD1C3A}</a:tableStyleId>
              </a:tblPr>
              <a:tblGrid>
                <a:gridCol w="1224000">
                  <a:extLst>
                    <a:ext uri="{9D8B030D-6E8A-4147-A177-3AD203B41FA5}">
                      <a16:colId xmlns:a16="http://schemas.microsoft.com/office/drawing/2014/main" val="468898115"/>
                    </a:ext>
                  </a:extLst>
                </a:gridCol>
                <a:gridCol w="1115014">
                  <a:extLst>
                    <a:ext uri="{9D8B030D-6E8A-4147-A177-3AD203B41FA5}">
                      <a16:colId xmlns:a16="http://schemas.microsoft.com/office/drawing/2014/main" val="1459868069"/>
                    </a:ext>
                  </a:extLst>
                </a:gridCol>
                <a:gridCol w="1140395">
                  <a:extLst>
                    <a:ext uri="{9D8B030D-6E8A-4147-A177-3AD203B41FA5}">
                      <a16:colId xmlns:a16="http://schemas.microsoft.com/office/drawing/2014/main" val="3319507618"/>
                    </a:ext>
                  </a:extLst>
                </a:gridCol>
                <a:gridCol w="1054360">
                  <a:extLst>
                    <a:ext uri="{9D8B030D-6E8A-4147-A177-3AD203B41FA5}">
                      <a16:colId xmlns:a16="http://schemas.microsoft.com/office/drawing/2014/main" val="2762203484"/>
                    </a:ext>
                  </a:extLst>
                </a:gridCol>
                <a:gridCol w="2015412">
                  <a:extLst>
                    <a:ext uri="{9D8B030D-6E8A-4147-A177-3AD203B41FA5}">
                      <a16:colId xmlns:a16="http://schemas.microsoft.com/office/drawing/2014/main" val="545676794"/>
                    </a:ext>
                  </a:extLst>
                </a:gridCol>
                <a:gridCol w="1338467">
                  <a:extLst>
                    <a:ext uri="{9D8B030D-6E8A-4147-A177-3AD203B41FA5}">
                      <a16:colId xmlns:a16="http://schemas.microsoft.com/office/drawing/2014/main" val="899206616"/>
                    </a:ext>
                  </a:extLst>
                </a:gridCol>
                <a:gridCol w="2375117">
                  <a:extLst>
                    <a:ext uri="{9D8B030D-6E8A-4147-A177-3AD203B41FA5}">
                      <a16:colId xmlns:a16="http://schemas.microsoft.com/office/drawing/2014/main" val="4031403843"/>
                    </a:ext>
                  </a:extLst>
                </a:gridCol>
              </a:tblGrid>
              <a:tr h="370840">
                <a:tc>
                  <a:txBody>
                    <a:bodyPr/>
                    <a:lstStyle/>
                    <a:p>
                      <a:pPr algn="ctr"/>
                      <a:r>
                        <a:rPr lang="it-IT" sz="1400" dirty="0"/>
                        <a:t>PE</a:t>
                      </a:r>
                    </a:p>
                  </a:txBody>
                  <a:tcPr/>
                </a:tc>
                <a:tc>
                  <a:txBody>
                    <a:bodyPr/>
                    <a:lstStyle/>
                    <a:p>
                      <a:pPr algn="ctr"/>
                      <a:r>
                        <a:rPr lang="it-IT" sz="1400" dirty="0"/>
                        <a:t>RFQ</a:t>
                      </a:r>
                    </a:p>
                  </a:txBody>
                  <a:tcPr/>
                </a:tc>
                <a:tc>
                  <a:txBody>
                    <a:bodyPr/>
                    <a:lstStyle/>
                    <a:p>
                      <a:pPr algn="ctr"/>
                      <a:r>
                        <a:rPr lang="it-IT" sz="1400" dirty="0"/>
                        <a:t>RFQ EST. </a:t>
                      </a:r>
                      <a:r>
                        <a:rPr lang="it-IT" sz="1000" b="0" dirty="0"/>
                        <a:t>(DBUT)</a:t>
                      </a:r>
                      <a:endParaRPr lang="it-IT" sz="1400" b="0" dirty="0"/>
                    </a:p>
                  </a:txBody>
                  <a:tcPr/>
                </a:tc>
                <a:tc>
                  <a:txBody>
                    <a:bodyPr/>
                    <a:lstStyle/>
                    <a:p>
                      <a:pPr algn="ctr"/>
                      <a:r>
                        <a:rPr lang="it-IT" sz="1400" dirty="0"/>
                        <a:t>F.A. EST </a:t>
                      </a: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DELTA</a:t>
                      </a:r>
                    </a:p>
                  </a:txBody>
                  <a:tcPr/>
                </a:tc>
                <a:tc>
                  <a:txBody>
                    <a:bodyPr/>
                    <a:lstStyle/>
                    <a:p>
                      <a:pPr algn="ctr"/>
                      <a:r>
                        <a:rPr lang="it-IT" sz="1400" dirty="0"/>
                        <a:t>DELTA EST.</a:t>
                      </a:r>
                    </a:p>
                    <a:p>
                      <a:pPr algn="ctr"/>
                      <a:r>
                        <a:rPr kumimoji="0" lang="it-IT" sz="1000" b="0" i="0" u="none" strike="noStrike" kern="1200" cap="none" spc="0" normalizeH="0" baseline="0" noProof="0" dirty="0">
                          <a:ln>
                            <a:noFill/>
                          </a:ln>
                          <a:solidFill>
                            <a:prstClr val="white"/>
                          </a:solidFill>
                          <a:effectLst/>
                          <a:uLnTx/>
                          <a:uFillTx/>
                          <a:latin typeface="+mn-lt"/>
                          <a:ea typeface="+mn-ea"/>
                          <a:cs typeface="+mn-cs"/>
                        </a:rPr>
                        <a:t>(DBUT)</a:t>
                      </a:r>
                      <a:endParaRPr lang="it-IT" sz="1400" dirty="0"/>
                    </a:p>
                  </a:txBody>
                  <a:tcPr/>
                </a:tc>
                <a:tc>
                  <a:txBody>
                    <a:bodyPr/>
                    <a:lstStyle/>
                    <a:p>
                      <a:pPr algn="ctr"/>
                      <a:r>
                        <a:rPr lang="it-IT" sz="1400" dirty="0"/>
                        <a:t>NOTE</a:t>
                      </a:r>
                    </a:p>
                  </a:txBody>
                  <a:tcPr/>
                </a:tc>
                <a:extLst>
                  <a:ext uri="{0D108BD9-81ED-4DB2-BD59-A6C34878D82A}">
                    <a16:rowId xmlns:a16="http://schemas.microsoft.com/office/drawing/2014/main" val="2936233676"/>
                  </a:ext>
                </a:extLst>
              </a:tr>
              <a:tr h="370840">
                <a:tc>
                  <a:txBody>
                    <a:bodyPr/>
                    <a:lstStyle/>
                    <a:p>
                      <a:r>
                        <a:rPr lang="it-IT" sz="1200" dirty="0"/>
                        <a:t>BOM</a:t>
                      </a:r>
                    </a:p>
                  </a:txBody>
                  <a:tcPr/>
                </a:tc>
                <a:tc rowSpan="6">
                  <a:txBody>
                    <a:bodyPr/>
                    <a:lstStyle/>
                    <a:p>
                      <a:pPr algn="ctr"/>
                      <a:r>
                        <a:rPr lang="it-IT" sz="1200" dirty="0"/>
                        <a:t>50 m/d</a:t>
                      </a:r>
                    </a:p>
                  </a:txBody>
                  <a:tcPr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t>50 m/d</a:t>
                      </a:r>
                    </a:p>
                  </a:txBody>
                  <a:tcPr anchor="ctr"/>
                </a:tc>
                <a:tc>
                  <a:txBody>
                    <a:bodyPr/>
                    <a:lstStyle/>
                    <a:p>
                      <a:pPr algn="ctr"/>
                      <a:r>
                        <a:rPr lang="it-IT" sz="1200" dirty="0"/>
                        <a:t>14</a:t>
                      </a:r>
                    </a:p>
                  </a:txBody>
                  <a:tcPr/>
                </a:tc>
                <a:tc>
                  <a:txBody>
                    <a:bodyPr/>
                    <a:lstStyle/>
                    <a:p>
                      <a:r>
                        <a:rPr lang="it-IT" sz="1200" dirty="0"/>
                        <a:t>-</a:t>
                      </a:r>
                    </a:p>
                  </a:txBody>
                  <a:tcPr/>
                </a:tc>
                <a:tc>
                  <a:txBody>
                    <a:bodyPr/>
                    <a:lstStyle/>
                    <a:p>
                      <a:r>
                        <a:rPr lang="it-IT" sz="1200" dirty="0"/>
                        <a:t>-</a:t>
                      </a:r>
                    </a:p>
                  </a:txBody>
                  <a:tcPr/>
                </a:tc>
                <a:tc>
                  <a:txBody>
                    <a:bodyPr/>
                    <a:lstStyle/>
                    <a:p>
                      <a:endParaRPr lang="it-IT" sz="1200" dirty="0"/>
                    </a:p>
                  </a:txBody>
                  <a:tcPr/>
                </a:tc>
                <a:extLst>
                  <a:ext uri="{0D108BD9-81ED-4DB2-BD59-A6C34878D82A}">
                    <a16:rowId xmlns:a16="http://schemas.microsoft.com/office/drawing/2014/main" val="3058729262"/>
                  </a:ext>
                </a:extLst>
              </a:tr>
              <a:tr h="370840">
                <a:tc>
                  <a:txBody>
                    <a:bodyPr/>
                    <a:lstStyle/>
                    <a:p>
                      <a:r>
                        <a:rPr lang="it-IT" sz="1200" dirty="0"/>
                        <a:t>Kanji</a:t>
                      </a:r>
                    </a:p>
                  </a:txBody>
                  <a:tcPr/>
                </a:tc>
                <a:tc vMerge="1">
                  <a:txBody>
                    <a:bodyPr/>
                    <a:lstStyle/>
                    <a:p>
                      <a:endParaRPr lang="it-IT" sz="1200" dirty="0"/>
                    </a:p>
                  </a:txBody>
                  <a:tcPr/>
                </a:tc>
                <a:tc vMerge="1">
                  <a:txBody>
                    <a:bodyPr/>
                    <a:lstStyle/>
                    <a:p>
                      <a:endParaRPr lang="it-IT" sz="1200" dirty="0"/>
                    </a:p>
                  </a:txBody>
                  <a:tcPr/>
                </a:tc>
                <a:tc>
                  <a:txBody>
                    <a:bodyPr/>
                    <a:lstStyle/>
                    <a:p>
                      <a:pPr algn="ctr"/>
                      <a:r>
                        <a:rPr lang="it-IT" sz="1200" dirty="0"/>
                        <a:t>7</a:t>
                      </a:r>
                    </a:p>
                  </a:txBody>
                  <a:tcPr/>
                </a:tc>
                <a:tc>
                  <a:txBody>
                    <a:bodyPr/>
                    <a:lstStyle/>
                    <a:p>
                      <a:r>
                        <a:rPr lang="it-IT" sz="1200" dirty="0">
                          <a:solidFill>
                            <a:schemeClr val="tx1"/>
                          </a:solidFill>
                        </a:rPr>
                        <a:t>-</a:t>
                      </a:r>
                    </a:p>
                  </a:txBody>
                  <a:tcPr/>
                </a:tc>
                <a:tc>
                  <a:txBody>
                    <a:bodyPr/>
                    <a:lstStyle/>
                    <a:p>
                      <a:r>
                        <a:rPr lang="it-IT" sz="1200" dirty="0">
                          <a:solidFill>
                            <a:schemeClr val="tx1"/>
                          </a:solidFill>
                        </a:rPr>
                        <a:t>-</a:t>
                      </a:r>
                    </a:p>
                  </a:txBody>
                  <a:tcPr/>
                </a:tc>
                <a:tc>
                  <a:txBody>
                    <a:bodyPr/>
                    <a:lstStyle/>
                    <a:p>
                      <a:endParaRPr lang="it-IT" sz="1200" dirty="0"/>
                    </a:p>
                  </a:txBody>
                  <a:tcPr/>
                </a:tc>
                <a:extLst>
                  <a:ext uri="{0D108BD9-81ED-4DB2-BD59-A6C34878D82A}">
                    <a16:rowId xmlns:a16="http://schemas.microsoft.com/office/drawing/2014/main" val="1471318890"/>
                  </a:ext>
                </a:extLst>
              </a:tr>
              <a:tr h="370840">
                <a:tc>
                  <a:txBody>
                    <a:bodyPr/>
                    <a:lstStyle/>
                    <a:p>
                      <a:r>
                        <a:rPr lang="it-IT" sz="1200" dirty="0"/>
                        <a:t>Multi Manufacturer</a:t>
                      </a:r>
                    </a:p>
                  </a:txBody>
                  <a:tcPr/>
                </a:tc>
                <a:tc vMerge="1">
                  <a:txBody>
                    <a:bodyPr/>
                    <a:lstStyle/>
                    <a:p>
                      <a:endParaRPr lang="it-IT" sz="1200" dirty="0"/>
                    </a:p>
                  </a:txBody>
                  <a:tcPr/>
                </a:tc>
                <a:tc vMerge="1">
                  <a:txBody>
                    <a:bodyPr/>
                    <a:lstStyle/>
                    <a:p>
                      <a:endParaRPr lang="it-IT" sz="1200" dirty="0"/>
                    </a:p>
                  </a:txBody>
                  <a:tcPr/>
                </a:tc>
                <a:tc>
                  <a:txBody>
                    <a:bodyPr/>
                    <a:lstStyle/>
                    <a:p>
                      <a:pPr algn="ctr"/>
                      <a:r>
                        <a:rPr lang="it-IT" sz="1200" dirty="0"/>
                        <a:t>13</a:t>
                      </a:r>
                    </a:p>
                  </a:txBody>
                  <a:tcPr/>
                </a:tc>
                <a:tc>
                  <a:txBody>
                    <a:bodyPr/>
                    <a:lstStyle/>
                    <a:p>
                      <a:r>
                        <a:rPr lang="it-IT" sz="1200" dirty="0">
                          <a:solidFill>
                            <a:schemeClr val="tx1"/>
                          </a:solidFill>
                        </a:rPr>
                        <a:t>-</a:t>
                      </a:r>
                    </a:p>
                  </a:txBody>
                  <a:tcPr/>
                </a:tc>
                <a:tc>
                  <a:txBody>
                    <a:bodyPr/>
                    <a:lstStyle/>
                    <a:p>
                      <a:r>
                        <a:rPr lang="it-IT" sz="1200" dirty="0">
                          <a:solidFill>
                            <a:schemeClr val="tx1"/>
                          </a:solidFill>
                        </a:rPr>
                        <a:t>-</a:t>
                      </a:r>
                    </a:p>
                  </a:txBody>
                  <a:tcPr/>
                </a:tc>
                <a:tc>
                  <a:txBody>
                    <a:bodyPr/>
                    <a:lstStyle/>
                    <a:p>
                      <a:endParaRPr lang="it-IT" sz="1200" dirty="0"/>
                    </a:p>
                  </a:txBody>
                  <a:tcPr/>
                </a:tc>
                <a:extLst>
                  <a:ext uri="{0D108BD9-81ED-4DB2-BD59-A6C34878D82A}">
                    <a16:rowId xmlns:a16="http://schemas.microsoft.com/office/drawing/2014/main" val="3513573710"/>
                  </a:ext>
                </a:extLst>
              </a:tr>
              <a:tr h="370840">
                <a:tc>
                  <a:txBody>
                    <a:bodyPr/>
                    <a:lstStyle/>
                    <a:p>
                      <a:r>
                        <a:rPr lang="it-IT" sz="1200" dirty="0"/>
                        <a:t>Stage &amp; Tresholds</a:t>
                      </a:r>
                    </a:p>
                  </a:txBody>
                  <a:tcPr/>
                </a:tc>
                <a:tc vMerge="1">
                  <a:txBody>
                    <a:bodyPr/>
                    <a:lstStyle/>
                    <a:p>
                      <a:endParaRPr lang="it-IT" sz="1200" dirty="0"/>
                    </a:p>
                  </a:txBody>
                  <a:tcPr/>
                </a:tc>
                <a:tc vMerge="1">
                  <a:txBody>
                    <a:bodyPr/>
                    <a:lstStyle/>
                    <a:p>
                      <a:endParaRPr lang="it-IT" sz="1200" dirty="0"/>
                    </a:p>
                  </a:txBody>
                  <a:tcPr/>
                </a:tc>
                <a:tc>
                  <a:txBody>
                    <a:bodyPr/>
                    <a:lstStyle/>
                    <a:p>
                      <a:pPr algn="ctr"/>
                      <a:r>
                        <a:rPr lang="it-IT" sz="1200" dirty="0"/>
                        <a:t>18</a:t>
                      </a:r>
                    </a:p>
                  </a:txBody>
                  <a:tcPr/>
                </a:tc>
                <a:tc>
                  <a:txBody>
                    <a:bodyPr/>
                    <a:lstStyle/>
                    <a:p>
                      <a:r>
                        <a:rPr lang="it-IT" sz="1200" dirty="0">
                          <a:solidFill>
                            <a:schemeClr val="tx1"/>
                          </a:solidFill>
                        </a:rPr>
                        <a:t>-</a:t>
                      </a:r>
                    </a:p>
                  </a:txBody>
                  <a:tcPr/>
                </a:tc>
                <a:tc>
                  <a:txBody>
                    <a:bodyPr/>
                    <a:lstStyle/>
                    <a:p>
                      <a:r>
                        <a:rPr lang="it-IT" sz="1200" dirty="0">
                          <a:solidFill>
                            <a:schemeClr val="tx1"/>
                          </a:solidFill>
                        </a:rPr>
                        <a:t>-</a:t>
                      </a:r>
                    </a:p>
                  </a:txBody>
                  <a:tcPr/>
                </a:tc>
                <a:tc>
                  <a:txBody>
                    <a:bodyPr/>
                    <a:lstStyle/>
                    <a:p>
                      <a:endParaRPr lang="it-IT" sz="1200" dirty="0"/>
                    </a:p>
                  </a:txBody>
                  <a:tcPr/>
                </a:tc>
                <a:extLst>
                  <a:ext uri="{0D108BD9-81ED-4DB2-BD59-A6C34878D82A}">
                    <a16:rowId xmlns:a16="http://schemas.microsoft.com/office/drawing/2014/main" val="3595178200"/>
                  </a:ext>
                </a:extLst>
              </a:tr>
              <a:tr h="370840">
                <a:tc>
                  <a:txBody>
                    <a:bodyPr/>
                    <a:lstStyle/>
                    <a:p>
                      <a:r>
                        <a:rPr lang="it-IT" sz="1200" dirty="0"/>
                        <a:t>Part Number</a:t>
                      </a:r>
                    </a:p>
                  </a:txBody>
                  <a:tcPr/>
                </a:tc>
                <a:tc vMerge="1">
                  <a:txBody>
                    <a:bodyPr/>
                    <a:lstStyle/>
                    <a:p>
                      <a:endParaRPr lang="it-IT" sz="1200" dirty="0"/>
                    </a:p>
                  </a:txBody>
                  <a:tcPr/>
                </a:tc>
                <a:tc vMerge="1">
                  <a:txBody>
                    <a:bodyPr/>
                    <a:lstStyle/>
                    <a:p>
                      <a:endParaRPr lang="it-IT" sz="1200" dirty="0"/>
                    </a:p>
                  </a:txBody>
                  <a:tcPr/>
                </a:tc>
                <a:tc>
                  <a:txBody>
                    <a:bodyPr/>
                    <a:lstStyle/>
                    <a:p>
                      <a:pPr algn="ctr"/>
                      <a:r>
                        <a:rPr lang="it-IT" sz="1200" dirty="0"/>
                        <a:t>9</a:t>
                      </a:r>
                    </a:p>
                  </a:txBody>
                  <a:tcPr/>
                </a:tc>
                <a:tc>
                  <a:txBody>
                    <a:bodyPr/>
                    <a:lstStyle/>
                    <a:p>
                      <a:r>
                        <a:rPr lang="it-IT" sz="1200" dirty="0">
                          <a:solidFill>
                            <a:schemeClr val="tx1"/>
                          </a:solidFill>
                        </a:rPr>
                        <a:t>-</a:t>
                      </a:r>
                    </a:p>
                  </a:txBody>
                  <a:tcPr/>
                </a:tc>
                <a:tc>
                  <a:txBody>
                    <a:bodyPr/>
                    <a:lstStyle/>
                    <a:p>
                      <a:r>
                        <a:rPr lang="it-IT" sz="1200" dirty="0">
                          <a:solidFill>
                            <a:schemeClr val="tx1"/>
                          </a:solidFill>
                        </a:rPr>
                        <a:t>-</a:t>
                      </a:r>
                    </a:p>
                  </a:txBody>
                  <a:tcPr/>
                </a:tc>
                <a:tc>
                  <a:txBody>
                    <a:bodyPr/>
                    <a:lstStyle/>
                    <a:p>
                      <a:pPr marL="171450" indent="-171450">
                        <a:buFontTx/>
                        <a:buChar char="-"/>
                      </a:pPr>
                      <a:r>
                        <a:rPr lang="it-IT" sz="1200" dirty="0">
                          <a:solidFill>
                            <a:srgbClr val="FF0000"/>
                          </a:solidFill>
                        </a:rPr>
                        <a:t>Partially estimated</a:t>
                      </a:r>
                    </a:p>
                  </a:txBody>
                  <a:tcPr/>
                </a:tc>
                <a:extLst>
                  <a:ext uri="{0D108BD9-81ED-4DB2-BD59-A6C34878D82A}">
                    <a16:rowId xmlns:a16="http://schemas.microsoft.com/office/drawing/2014/main" val="1115592713"/>
                  </a:ext>
                </a:extLst>
              </a:tr>
              <a:tr h="370840">
                <a:tc>
                  <a:txBody>
                    <a:bodyPr/>
                    <a:lstStyle/>
                    <a:p>
                      <a:r>
                        <a:rPr lang="it-IT" sz="1200" dirty="0"/>
                        <a:t>Reporting</a:t>
                      </a:r>
                    </a:p>
                  </a:txBody>
                  <a:tcPr/>
                </a:tc>
                <a:tc vMerge="1">
                  <a:txBody>
                    <a:bodyPr/>
                    <a:lstStyle/>
                    <a:p>
                      <a:endParaRPr lang="it-IT" sz="1200" dirty="0"/>
                    </a:p>
                  </a:txBody>
                  <a:tcPr/>
                </a:tc>
                <a:tc vMerge="1">
                  <a:txBody>
                    <a:bodyPr/>
                    <a:lstStyle/>
                    <a:p>
                      <a:endParaRPr lang="it-IT" sz="1200" dirty="0"/>
                    </a:p>
                  </a:txBody>
                  <a:tcPr/>
                </a:tc>
                <a:tc>
                  <a:txBody>
                    <a:bodyPr/>
                    <a:lstStyle/>
                    <a:p>
                      <a:pPr algn="ctr"/>
                      <a:r>
                        <a:rPr lang="it-IT" sz="1200" dirty="0" err="1"/>
                        <a:t>Not</a:t>
                      </a:r>
                      <a:r>
                        <a:rPr lang="it-IT" sz="1200" dirty="0"/>
                        <a:t> </a:t>
                      </a:r>
                      <a:r>
                        <a:rPr lang="it-IT" sz="1200" dirty="0" err="1"/>
                        <a:t>Estimated</a:t>
                      </a:r>
                      <a:endParaRPr lang="it-IT" sz="1200" dirty="0"/>
                    </a:p>
                  </a:txBody>
                  <a:tcPr/>
                </a:tc>
                <a:tc>
                  <a:txBody>
                    <a:bodyPr/>
                    <a:lstStyle/>
                    <a:p>
                      <a:r>
                        <a:rPr lang="it-IT" sz="1200" dirty="0">
                          <a:solidFill>
                            <a:schemeClr val="tx1"/>
                          </a:solidFill>
                        </a:rPr>
                        <a:t>-</a:t>
                      </a:r>
                    </a:p>
                  </a:txBody>
                  <a:tcPr/>
                </a:tc>
                <a:tc>
                  <a:txBody>
                    <a:bodyPr/>
                    <a:lstStyle/>
                    <a:p>
                      <a:r>
                        <a:rPr lang="it-IT" sz="1200" dirty="0">
                          <a:solidFill>
                            <a:schemeClr val="tx1"/>
                          </a:solidFill>
                        </a:rPr>
                        <a:t>-</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it-IT" sz="1200" dirty="0">
                          <a:solidFill>
                            <a:srgbClr val="FF0000"/>
                          </a:solidFill>
                        </a:rPr>
                        <a:t>Not Estimated</a:t>
                      </a:r>
                    </a:p>
                  </a:txBody>
                  <a:tcPr/>
                </a:tc>
                <a:extLst>
                  <a:ext uri="{0D108BD9-81ED-4DB2-BD59-A6C34878D82A}">
                    <a16:rowId xmlns:a16="http://schemas.microsoft.com/office/drawing/2014/main" val="3757764925"/>
                  </a:ext>
                </a:extLst>
              </a:tr>
              <a:tr h="370840">
                <a:tc>
                  <a:txBody>
                    <a:bodyPr/>
                    <a:lstStyle/>
                    <a:p>
                      <a:r>
                        <a:rPr lang="it-IT" sz="1400" b="1" dirty="0"/>
                        <a:t>TOTAL</a:t>
                      </a:r>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tc>
                  <a:txBody>
                    <a:bodyPr/>
                    <a:lstStyle/>
                    <a:p>
                      <a:pPr algn="ctr"/>
                      <a:r>
                        <a:rPr lang="it-IT" sz="1200" b="1" dirty="0"/>
                        <a:t>61</a:t>
                      </a:r>
                    </a:p>
                  </a:txBody>
                  <a:tcPr anchor="ctr">
                    <a:solidFill>
                      <a:schemeClr val="tx2">
                        <a:lumMod val="20000"/>
                        <a:lumOff val="80000"/>
                      </a:schemeClr>
                    </a:solidFill>
                  </a:tcPr>
                </a:tc>
                <a:tc>
                  <a:txBody>
                    <a:bodyPr/>
                    <a:lstStyle/>
                    <a:p>
                      <a:endParaRPr lang="it-IT" sz="1200" b="1" dirty="0">
                        <a:solidFill>
                          <a:srgbClr val="00B050"/>
                        </a:solidFill>
                      </a:endParaRPr>
                    </a:p>
                  </a:txBody>
                  <a:tcPr anchor="ctr">
                    <a:solidFill>
                      <a:schemeClr val="tx2">
                        <a:lumMod val="20000"/>
                        <a:lumOff val="80000"/>
                      </a:schemeClr>
                    </a:solidFill>
                  </a:tcPr>
                </a:tc>
                <a:tc>
                  <a:txBody>
                    <a:bodyPr/>
                    <a:lstStyle/>
                    <a:p>
                      <a:pPr algn="ctr"/>
                      <a:r>
                        <a:rPr lang="it-IT" sz="1200" b="1" dirty="0">
                          <a:solidFill>
                            <a:srgbClr val="FF0000"/>
                          </a:solidFill>
                        </a:rPr>
                        <a:t>+11 M/D</a:t>
                      </a:r>
                    </a:p>
                  </a:txBody>
                  <a:tcPr anchor="ctr">
                    <a:solidFill>
                      <a:schemeClr val="tx2">
                        <a:lumMod val="20000"/>
                        <a:lumOff val="80000"/>
                      </a:schemeClr>
                    </a:solidFill>
                  </a:tcPr>
                </a:tc>
                <a:tc>
                  <a:txBody>
                    <a:bodyPr/>
                    <a:lstStyle/>
                    <a:p>
                      <a:endParaRPr lang="it-IT" sz="1200" b="1" dirty="0"/>
                    </a:p>
                  </a:txBody>
                  <a:tcPr anchor="ctr">
                    <a:solidFill>
                      <a:schemeClr val="tx2">
                        <a:lumMod val="20000"/>
                        <a:lumOff val="80000"/>
                      </a:schemeClr>
                    </a:solidFill>
                  </a:tcPr>
                </a:tc>
                <a:extLst>
                  <a:ext uri="{0D108BD9-81ED-4DB2-BD59-A6C34878D82A}">
                    <a16:rowId xmlns:a16="http://schemas.microsoft.com/office/drawing/2014/main" val="3772523145"/>
                  </a:ext>
                </a:extLst>
              </a:tr>
            </a:tbl>
          </a:graphicData>
        </a:graphic>
      </p:graphicFrame>
      <p:pic>
        <p:nvPicPr>
          <p:cNvPr id="10" name="Picture 9" descr="Icon&#10;&#10;Description automatically generated">
            <a:extLst>
              <a:ext uri="{FF2B5EF4-FFF2-40B4-BE49-F238E27FC236}">
                <a16:creationId xmlns:a16="http://schemas.microsoft.com/office/drawing/2014/main" id="{211148AF-6834-4A2A-93CA-0BF0A21BB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66" y="3642822"/>
            <a:ext cx="360000" cy="360000"/>
          </a:xfrm>
          <a:prstGeom prst="rect">
            <a:avLst/>
          </a:prstGeom>
        </p:spPr>
      </p:pic>
      <p:pic>
        <p:nvPicPr>
          <p:cNvPr id="11" name="Picture 10" descr="Icon&#10;&#10;Description automatically generated">
            <a:extLst>
              <a:ext uri="{FF2B5EF4-FFF2-40B4-BE49-F238E27FC236}">
                <a16:creationId xmlns:a16="http://schemas.microsoft.com/office/drawing/2014/main" id="{5321B8F6-B107-4E32-802B-4B472A78E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066" y="4040146"/>
            <a:ext cx="360000" cy="360000"/>
          </a:xfrm>
          <a:prstGeom prst="rect">
            <a:avLst/>
          </a:prstGeom>
        </p:spPr>
      </p:pic>
      <p:sp>
        <p:nvSpPr>
          <p:cNvPr id="8" name="TextBox 7">
            <a:extLst>
              <a:ext uri="{FF2B5EF4-FFF2-40B4-BE49-F238E27FC236}">
                <a16:creationId xmlns:a16="http://schemas.microsoft.com/office/drawing/2014/main" id="{768AE0AC-FB52-49BC-8887-1373771F5F82}"/>
              </a:ext>
            </a:extLst>
          </p:cNvPr>
          <p:cNvSpPr txBox="1"/>
          <p:nvPr/>
        </p:nvSpPr>
        <p:spPr>
          <a:xfrm>
            <a:off x="1070948" y="5715500"/>
            <a:ext cx="4475905" cy="830997"/>
          </a:xfrm>
          <a:prstGeom prst="rect">
            <a:avLst/>
          </a:prstGeom>
          <a:noFill/>
        </p:spPr>
        <p:txBody>
          <a:bodyPr wrap="none" rtlCol="0">
            <a:spAutoFit/>
          </a:bodyPr>
          <a:lstStyle/>
          <a:p>
            <a:r>
              <a:rPr lang="it-IT" sz="800" b="1" dirty="0"/>
              <a:t>Lengenda</a:t>
            </a:r>
          </a:p>
          <a:p>
            <a:r>
              <a:rPr lang="it-IT" sz="800" b="1" dirty="0"/>
              <a:t>RFQ: </a:t>
            </a:r>
            <a:r>
              <a:rPr lang="it-IT" sz="800" dirty="0"/>
              <a:t>if the requests is included in the RFQ</a:t>
            </a:r>
          </a:p>
          <a:p>
            <a:r>
              <a:rPr lang="it-IT" sz="800" b="1" dirty="0"/>
              <a:t>RFQ EST.: </a:t>
            </a:r>
            <a:r>
              <a:rPr lang="it-IT" sz="800" dirty="0"/>
              <a:t>Effort estimated in Campgemini Offer (Last Sent to the Customer)</a:t>
            </a:r>
          </a:p>
          <a:p>
            <a:r>
              <a:rPr lang="it-IT" sz="800" b="1" dirty="0"/>
              <a:t>F.A. EST: </a:t>
            </a:r>
            <a:r>
              <a:rPr lang="it-IT" sz="800" dirty="0"/>
              <a:t>Functional Analysis Estimation</a:t>
            </a:r>
          </a:p>
          <a:p>
            <a:r>
              <a:rPr lang="it-IT" sz="800" b="1" dirty="0"/>
              <a:t>Delta</a:t>
            </a:r>
            <a:r>
              <a:rPr lang="it-IT" sz="800" dirty="0"/>
              <a:t>: requirements not include in RFQ/Capgemini Offer (red) o descoped (green)</a:t>
            </a:r>
          </a:p>
          <a:p>
            <a:r>
              <a:rPr lang="it-IT" sz="800" b="1" dirty="0"/>
              <a:t>Delta EST</a:t>
            </a:r>
            <a:r>
              <a:rPr lang="it-IT" sz="800" dirty="0"/>
              <a:t>: Effort Estimation of the Change Request</a:t>
            </a:r>
          </a:p>
        </p:txBody>
      </p:sp>
    </p:spTree>
    <p:extLst>
      <p:ext uri="{BB962C8B-B14F-4D97-AF65-F5344CB8AC3E}">
        <p14:creationId xmlns:p14="http://schemas.microsoft.com/office/powerpoint/2010/main" val="2091507493"/>
      </p:ext>
    </p:extLst>
  </p:cSld>
  <p:clrMapOvr>
    <a:masterClrMapping/>
  </p:clrMapOvr>
</p:sld>
</file>

<file path=ppt/theme/theme1.xml><?xml version="1.0" encoding="utf-8"?>
<a:theme xmlns:a="http://schemas.openxmlformats.org/drawingml/2006/main" name="Capgemini">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 id="{E91F2BF5-ED31-48AF-99AE-7DF26E7DE794}" vid="{BD01EBA5-AD87-4C05-9B9F-6B69FBED87D0}"/>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8A3DBCE4967447943A5ABDABFDFF26" ma:contentTypeVersion="11" ma:contentTypeDescription="Create a new document." ma:contentTypeScope="" ma:versionID="13e64948ddb4909d24b37185e26086a5">
  <xsd:schema xmlns:xsd="http://www.w3.org/2001/XMLSchema" xmlns:xs="http://www.w3.org/2001/XMLSchema" xmlns:p="http://schemas.microsoft.com/office/2006/metadata/properties" xmlns:ns2="0ae036c4-3100-4f4c-8516-9015a30f9943" xmlns:ns3="c1631748-3089-4cc0-99a8-8009c53b7349" targetNamespace="http://schemas.microsoft.com/office/2006/metadata/properties" ma:root="true" ma:fieldsID="68ca825e86f38f2a7eeb4fa07a3b68dd" ns2:_="" ns3:_="">
    <xsd:import namespace="0ae036c4-3100-4f4c-8516-9015a30f9943"/>
    <xsd:import namespace="c1631748-3089-4cc0-99a8-8009c53b734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e036c4-3100-4f4c-8516-9015a30f99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631748-3089-4cc0-99a8-8009c53b734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AAF17D-E6D7-49B2-91B2-0A534BA56590}">
  <ds:schemaRefs>
    <ds:schemaRef ds:uri="http://schemas.microsoft.com/sharepoint/v3/contenttype/forms"/>
  </ds:schemaRefs>
</ds:datastoreItem>
</file>

<file path=customXml/itemProps2.xml><?xml version="1.0" encoding="utf-8"?>
<ds:datastoreItem xmlns:ds="http://schemas.openxmlformats.org/officeDocument/2006/customXml" ds:itemID="{25E6628D-E760-4A67-9EDB-88E1F88F41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e036c4-3100-4f4c-8516-9015a30f9943"/>
    <ds:schemaRef ds:uri="c1631748-3089-4cc0-99a8-8009c53b73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E9E0AB-94E2-42A4-80A2-1C29C4B5A8CA}">
  <ds:schemaRefs>
    <ds:schemaRef ds:uri="http://purl.org/dc/terms/"/>
    <ds:schemaRef ds:uri="http://schemas.openxmlformats.org/package/2006/metadata/core-properties"/>
    <ds:schemaRef ds:uri="c1631748-3089-4cc0-99a8-8009c53b7349"/>
    <ds:schemaRef ds:uri="http://schemas.microsoft.com/office/2006/documentManagement/types"/>
    <ds:schemaRef ds:uri="http://schemas.microsoft.com/office/infopath/2007/PartnerControls"/>
    <ds:schemaRef ds:uri="http://purl.org/dc/elements/1.1/"/>
    <ds:schemaRef ds:uri="http://schemas.microsoft.com/office/2006/metadata/properties"/>
    <ds:schemaRef ds:uri="0ae036c4-3100-4f4c-8516-9015a30f994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Capgemini</Template>
  <TotalTime>11110</TotalTime>
  <Words>954</Words>
  <Application>Microsoft Office PowerPoint</Application>
  <PresentationFormat>Widescreen</PresentationFormat>
  <Paragraphs>301</Paragraphs>
  <Slides>13</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13</vt:i4>
      </vt:variant>
    </vt:vector>
  </HeadingPairs>
  <TitlesOfParts>
    <vt:vector size="21" baseType="lpstr">
      <vt:lpstr>Arial</vt:lpstr>
      <vt:lpstr>Calibri</vt:lpstr>
      <vt:lpstr>Verdana</vt:lpstr>
      <vt:lpstr>Wingdings</vt:lpstr>
      <vt:lpstr>Capgemini</vt:lpstr>
      <vt:lpstr>Section slides</vt:lpstr>
      <vt:lpstr>Content Layouts</vt:lpstr>
      <vt:lpstr>Content and Image Layouts</vt:lpstr>
      <vt:lpstr>MARELLI – Salesforce Wave 1 Estimation &amp; Plan</vt:lpstr>
      <vt:lpstr>PowerPoint Presentation</vt:lpstr>
      <vt:lpstr>Context &amp; Scope</vt:lpstr>
      <vt:lpstr>PowerPoint Presentation</vt:lpstr>
      <vt:lpstr>Wave 1 Synthesis (m/ds) </vt:lpstr>
      <vt:lpstr>Considerations</vt:lpstr>
      <vt:lpstr>Platform Optimization Estimation Overview</vt:lpstr>
      <vt:lpstr>Platform Enhancement Estimation Overview</vt:lpstr>
      <vt:lpstr>GAP Estimation Overview</vt:lpstr>
      <vt:lpstr>ERPs Integration Estimation Overview</vt:lpstr>
      <vt:lpstr>PowerPoint Presentation</vt:lpstr>
      <vt:lpstr>DEV &amp; TEST PLAN</vt:lpstr>
      <vt:lpstr>ANNEX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Platform Optimization – Scenarios’ generation Functional Analysis</dc:title>
  <dc:creator>Ricchiardi, Diego</dc:creator>
  <cp:lastModifiedBy>Subert, Alessandro</cp:lastModifiedBy>
  <cp:revision>136</cp:revision>
  <dcterms:created xsi:type="dcterms:W3CDTF">2021-01-21T07:57:31Z</dcterms:created>
  <dcterms:modified xsi:type="dcterms:W3CDTF">2021-03-18T11:33:44Z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0x010100328A3DBCE4967447943A5ABDABFDFF26</vt:lpwstr>
  </property>
</Properties>
</file>